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8" r:id="rId2"/>
    <p:sldId id="257" r:id="rId3"/>
    <p:sldId id="261" r:id="rId4"/>
    <p:sldId id="262" r:id="rId5"/>
    <p:sldId id="263" r:id="rId6"/>
    <p:sldId id="264" r:id="rId7"/>
    <p:sldId id="278" r:id="rId8"/>
    <p:sldId id="283" r:id="rId9"/>
    <p:sldId id="265" r:id="rId10"/>
    <p:sldId id="267" r:id="rId11"/>
    <p:sldId id="279" r:id="rId12"/>
    <p:sldId id="268" r:id="rId13"/>
    <p:sldId id="269" r:id="rId14"/>
    <p:sldId id="270" r:id="rId15"/>
    <p:sldId id="280" r:id="rId16"/>
    <p:sldId id="271" r:id="rId17"/>
    <p:sldId id="274" r:id="rId18"/>
    <p:sldId id="275" r:id="rId19"/>
    <p:sldId id="276"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7" autoAdjust="0"/>
    <p:restoredTop sz="94718" autoAdjust="0"/>
  </p:normalViewPr>
  <p:slideViewPr>
    <p:cSldViewPr>
      <p:cViewPr>
        <p:scale>
          <a:sx n="75" d="100"/>
          <a:sy n="75" d="100"/>
        </p:scale>
        <p:origin x="-1168"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88EA1D-E8A5-4715-94B9-8F6E50CE05C5}" type="datetimeFigureOut">
              <a:rPr lang="en-US" smtClean="0"/>
              <a:pPr/>
              <a:t>2/21/2021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142D83-5F56-43E3-B4FF-8472ACFA027B}" type="slidenum">
              <a:rPr lang="en-US" smtClean="0"/>
              <a:pPr/>
              <a:t>‹#›</a:t>
            </a:fld>
            <a:endParaRPr lang="en-US"/>
          </a:p>
        </p:txBody>
      </p:sp>
    </p:spTree>
    <p:extLst>
      <p:ext uri="{BB962C8B-B14F-4D97-AF65-F5344CB8AC3E}">
        <p14:creationId xmlns:p14="http://schemas.microsoft.com/office/powerpoint/2010/main" val="4127438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142D83-5F56-43E3-B4FF-8472ACFA027B}"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142D83-5F56-43E3-B4FF-8472ACFA027B}"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142D83-5F56-43E3-B4FF-8472ACFA027B}"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142D83-5F56-43E3-B4FF-8472ACFA027B}"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142D83-5F56-43E3-B4FF-8472ACFA027B}"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miter lim="800000"/>
            <a:headEnd/>
            <a:tailEnd/>
          </a:ln>
        </p:spPr>
        <p:txBody>
          <a:bodyPr/>
          <a:lstStyle/>
          <a:p>
            <a:fld id="{5F8F8854-A842-413E-A448-BC1C2945A8A3}" type="slidenum">
              <a:rPr lang="en-US" smtClean="0">
                <a:latin typeface="Arial" charset="0"/>
              </a:rPr>
              <a:pPr/>
              <a:t>13</a:t>
            </a:fld>
            <a:endParaRPr lang="en-US" smtClean="0">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vi-VN"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142D83-5F56-43E3-B4FF-8472ACFA027B}"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gif"/><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hyperlink" Target="https://youtu.be/rzn1TG29ki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066800" y="228600"/>
            <a:ext cx="7162800" cy="519113"/>
          </a:xfrm>
          <a:prstGeom prst="rect">
            <a:avLst/>
          </a:prstGeom>
          <a:noFill/>
          <a:ln w="9525">
            <a:noFill/>
            <a:miter lim="800000"/>
            <a:headEnd/>
            <a:tailEnd/>
          </a:ln>
          <a:effectLst/>
        </p:spPr>
        <p:txBody>
          <a:bodyPr>
            <a:spAutoFit/>
          </a:bodyPr>
          <a:lstStyle/>
          <a:p>
            <a:pPr algn="ctr">
              <a:spcBef>
                <a:spcPct val="50000"/>
              </a:spcBef>
            </a:pPr>
            <a:r>
              <a:rPr lang="en-US" sz="2800" b="1" i="1" dirty="0" smtClean="0">
                <a:solidFill>
                  <a:srgbClr val="FF66FF"/>
                </a:solidFill>
                <a:latin typeface="Times New Roman" pitchFamily="18" charset="0"/>
                <a:cs typeface="Times New Roman" pitchFamily="18" charset="0"/>
              </a:rPr>
              <a:t>HOẠT ĐỘNG KHỞI ĐỘNG</a:t>
            </a:r>
            <a:endParaRPr lang="en-US" sz="2800" b="1" i="1" dirty="0">
              <a:solidFill>
                <a:srgbClr val="FF66FF"/>
              </a:solidFill>
              <a:latin typeface="Times New Roman" pitchFamily="18" charset="0"/>
              <a:cs typeface="Times New Roman" pitchFamily="18" charset="0"/>
            </a:endParaRPr>
          </a:p>
        </p:txBody>
      </p:sp>
      <p:sp>
        <p:nvSpPr>
          <p:cNvPr id="4099" name="Text Box 3"/>
          <p:cNvSpPr txBox="1">
            <a:spLocks noChangeArrowheads="1"/>
          </p:cNvSpPr>
          <p:nvPr/>
        </p:nvSpPr>
        <p:spPr bwMode="auto">
          <a:xfrm>
            <a:off x="838200" y="990600"/>
            <a:ext cx="7391400" cy="1569660"/>
          </a:xfrm>
          <a:prstGeom prst="rect">
            <a:avLst/>
          </a:prstGeom>
          <a:noFill/>
          <a:ln w="9525">
            <a:noFill/>
            <a:miter lim="800000"/>
            <a:headEnd/>
            <a:tailEnd/>
          </a:ln>
          <a:effectLst/>
        </p:spPr>
        <p:txBody>
          <a:bodyPr>
            <a:spAutoFit/>
          </a:bodyPr>
          <a:lstStyle/>
          <a:p>
            <a:pPr>
              <a:spcBef>
                <a:spcPct val="50000"/>
              </a:spcBef>
            </a:pPr>
            <a:r>
              <a:rPr lang="en-US" sz="2400" b="1" i="1" dirty="0" smtClean="0">
                <a:solidFill>
                  <a:schemeClr val="tx2">
                    <a:lumMod val="60000"/>
                    <a:lumOff val="40000"/>
                  </a:schemeClr>
                </a:solidFill>
                <a:latin typeface="Times New Roman" pitchFamily="18" charset="0"/>
                <a:cs typeface="Times New Roman" pitchFamily="18" charset="0"/>
              </a:rPr>
              <a:t>Nêu quy ước chiều dòng điện ? Hãy vẽ sơ đồ mạch điện và xác định chiều dòng điện chạy trong mạch của mạch điện gồm: 1 nguồn điện 1 pin, 1 bóng đèn, 1 công tắc đóng và dây dẫn?</a:t>
            </a:r>
            <a:endParaRPr lang="en-US" sz="2400" b="1" i="1" dirty="0">
              <a:solidFill>
                <a:schemeClr val="tx2">
                  <a:lumMod val="60000"/>
                  <a:lumOff val="40000"/>
                </a:schemeClr>
              </a:solidFill>
              <a:latin typeface="Times New Roman" pitchFamily="18" charset="0"/>
              <a:cs typeface="Times New Roman" pitchFamily="18" charset="0"/>
            </a:endParaRPr>
          </a:p>
        </p:txBody>
      </p:sp>
      <p:grpSp>
        <p:nvGrpSpPr>
          <p:cNvPr id="2" name="Group 4"/>
          <p:cNvGrpSpPr>
            <a:grpSpLocks/>
          </p:cNvGrpSpPr>
          <p:nvPr/>
        </p:nvGrpSpPr>
        <p:grpSpPr bwMode="auto">
          <a:xfrm rot="10800000">
            <a:off x="2514600" y="3124200"/>
            <a:ext cx="3400425" cy="1385888"/>
            <a:chOff x="768" y="2967"/>
            <a:chExt cx="1950" cy="873"/>
          </a:xfrm>
        </p:grpSpPr>
        <p:sp>
          <p:nvSpPr>
            <p:cNvPr id="3083" name="Line 5"/>
            <p:cNvSpPr>
              <a:spLocks noChangeShapeType="1"/>
            </p:cNvSpPr>
            <p:nvPr/>
          </p:nvSpPr>
          <p:spPr bwMode="auto">
            <a:xfrm>
              <a:off x="768" y="2976"/>
              <a:ext cx="768" cy="0"/>
            </a:xfrm>
            <a:prstGeom prst="line">
              <a:avLst/>
            </a:prstGeom>
            <a:noFill/>
            <a:ln w="28575">
              <a:solidFill>
                <a:schemeClr val="tx1"/>
              </a:solidFill>
              <a:round/>
              <a:headEnd/>
              <a:tailEnd type="oval" w="med" len="med"/>
            </a:ln>
            <a:effectLst/>
          </p:spPr>
          <p:txBody>
            <a:bodyPr/>
            <a:lstStyle/>
            <a:p>
              <a:endParaRPr lang="en-US"/>
            </a:p>
          </p:txBody>
        </p:sp>
        <p:sp>
          <p:nvSpPr>
            <p:cNvPr id="3084" name="Line 6"/>
            <p:cNvSpPr>
              <a:spLocks noChangeShapeType="1"/>
            </p:cNvSpPr>
            <p:nvPr/>
          </p:nvSpPr>
          <p:spPr bwMode="auto">
            <a:xfrm>
              <a:off x="2592" y="2976"/>
              <a:ext cx="0" cy="288"/>
            </a:xfrm>
            <a:prstGeom prst="line">
              <a:avLst/>
            </a:prstGeom>
            <a:noFill/>
            <a:ln w="28575">
              <a:solidFill>
                <a:schemeClr val="tx1"/>
              </a:solidFill>
              <a:round/>
              <a:headEnd/>
              <a:tailEnd/>
            </a:ln>
            <a:effectLst/>
          </p:spPr>
          <p:txBody>
            <a:bodyPr/>
            <a:lstStyle/>
            <a:p>
              <a:endParaRPr lang="en-US"/>
            </a:p>
          </p:txBody>
        </p:sp>
        <p:sp>
          <p:nvSpPr>
            <p:cNvPr id="3085" name="Line 7"/>
            <p:cNvSpPr>
              <a:spLocks noChangeShapeType="1"/>
            </p:cNvSpPr>
            <p:nvPr/>
          </p:nvSpPr>
          <p:spPr bwMode="auto">
            <a:xfrm flipH="1">
              <a:off x="1776" y="3696"/>
              <a:ext cx="816" cy="0"/>
            </a:xfrm>
            <a:prstGeom prst="line">
              <a:avLst/>
            </a:prstGeom>
            <a:noFill/>
            <a:ln w="28575">
              <a:solidFill>
                <a:schemeClr val="tx1"/>
              </a:solidFill>
              <a:round/>
              <a:headEnd/>
              <a:tailEnd/>
            </a:ln>
            <a:effectLst/>
          </p:spPr>
          <p:txBody>
            <a:bodyPr/>
            <a:lstStyle/>
            <a:p>
              <a:endParaRPr lang="en-US"/>
            </a:p>
          </p:txBody>
        </p:sp>
        <p:sp>
          <p:nvSpPr>
            <p:cNvPr id="3086" name="Line 8"/>
            <p:cNvSpPr>
              <a:spLocks noChangeShapeType="1"/>
            </p:cNvSpPr>
            <p:nvPr/>
          </p:nvSpPr>
          <p:spPr bwMode="auto">
            <a:xfrm>
              <a:off x="1776" y="3552"/>
              <a:ext cx="0" cy="288"/>
            </a:xfrm>
            <a:prstGeom prst="line">
              <a:avLst/>
            </a:prstGeom>
            <a:noFill/>
            <a:ln w="28575">
              <a:solidFill>
                <a:schemeClr val="tx1"/>
              </a:solidFill>
              <a:round/>
              <a:headEnd/>
              <a:tailEnd/>
            </a:ln>
            <a:effectLst/>
          </p:spPr>
          <p:txBody>
            <a:bodyPr/>
            <a:lstStyle/>
            <a:p>
              <a:endParaRPr lang="en-US"/>
            </a:p>
          </p:txBody>
        </p:sp>
        <p:sp>
          <p:nvSpPr>
            <p:cNvPr id="3087" name="Line 9"/>
            <p:cNvSpPr>
              <a:spLocks noChangeShapeType="1"/>
            </p:cNvSpPr>
            <p:nvPr/>
          </p:nvSpPr>
          <p:spPr bwMode="auto">
            <a:xfrm flipH="1">
              <a:off x="768" y="3696"/>
              <a:ext cx="960" cy="0"/>
            </a:xfrm>
            <a:prstGeom prst="line">
              <a:avLst/>
            </a:prstGeom>
            <a:noFill/>
            <a:ln w="28575">
              <a:solidFill>
                <a:schemeClr val="tx1"/>
              </a:solidFill>
              <a:round/>
              <a:headEnd/>
              <a:tailEnd/>
            </a:ln>
            <a:effectLst/>
          </p:spPr>
          <p:txBody>
            <a:bodyPr/>
            <a:lstStyle/>
            <a:p>
              <a:endParaRPr lang="en-US"/>
            </a:p>
          </p:txBody>
        </p:sp>
        <p:sp>
          <p:nvSpPr>
            <p:cNvPr id="3088" name="Line 10"/>
            <p:cNvSpPr>
              <a:spLocks noChangeShapeType="1"/>
            </p:cNvSpPr>
            <p:nvPr/>
          </p:nvSpPr>
          <p:spPr bwMode="auto">
            <a:xfrm flipV="1">
              <a:off x="768" y="2976"/>
              <a:ext cx="0" cy="720"/>
            </a:xfrm>
            <a:prstGeom prst="line">
              <a:avLst/>
            </a:prstGeom>
            <a:noFill/>
            <a:ln w="28575">
              <a:solidFill>
                <a:schemeClr val="tx1"/>
              </a:solidFill>
              <a:round/>
              <a:headEnd/>
              <a:tailEnd/>
            </a:ln>
            <a:effectLst/>
          </p:spPr>
          <p:txBody>
            <a:bodyPr/>
            <a:lstStyle/>
            <a:p>
              <a:endParaRPr lang="en-US"/>
            </a:p>
          </p:txBody>
        </p:sp>
        <p:sp>
          <p:nvSpPr>
            <p:cNvPr id="3089" name="Line 11"/>
            <p:cNvSpPr>
              <a:spLocks noChangeShapeType="1"/>
            </p:cNvSpPr>
            <p:nvPr/>
          </p:nvSpPr>
          <p:spPr bwMode="auto">
            <a:xfrm>
              <a:off x="1536" y="2973"/>
              <a:ext cx="192" cy="0"/>
            </a:xfrm>
            <a:prstGeom prst="line">
              <a:avLst/>
            </a:prstGeom>
            <a:noFill/>
            <a:ln w="28575">
              <a:solidFill>
                <a:schemeClr val="tx1"/>
              </a:solidFill>
              <a:round/>
              <a:headEnd type="oval" w="med" len="med"/>
              <a:tailEnd type="oval" w="med" len="med"/>
            </a:ln>
            <a:effectLst/>
          </p:spPr>
          <p:txBody>
            <a:bodyPr/>
            <a:lstStyle/>
            <a:p>
              <a:endParaRPr lang="en-US"/>
            </a:p>
          </p:txBody>
        </p:sp>
        <p:sp>
          <p:nvSpPr>
            <p:cNvPr id="3090" name="Oval 12"/>
            <p:cNvSpPr>
              <a:spLocks noChangeArrowheads="1"/>
            </p:cNvSpPr>
            <p:nvPr/>
          </p:nvSpPr>
          <p:spPr bwMode="auto">
            <a:xfrm>
              <a:off x="2478" y="3243"/>
              <a:ext cx="240" cy="240"/>
            </a:xfrm>
            <a:prstGeom prst="ellipse">
              <a:avLst/>
            </a:prstGeom>
            <a:solidFill>
              <a:srgbClr val="DDDDDD"/>
            </a:solidFill>
            <a:ln w="12700">
              <a:solidFill>
                <a:schemeClr val="tx1"/>
              </a:solidFill>
              <a:round/>
              <a:headEnd/>
              <a:tailEnd/>
            </a:ln>
            <a:effectLst/>
          </p:spPr>
          <p:txBody>
            <a:bodyPr wrap="none" anchor="ctr"/>
            <a:lstStyle/>
            <a:p>
              <a:endParaRPr lang="vi-VN"/>
            </a:p>
          </p:txBody>
        </p:sp>
        <p:sp>
          <p:nvSpPr>
            <p:cNvPr id="3091" name="Freeform 13"/>
            <p:cNvSpPr>
              <a:spLocks/>
            </p:cNvSpPr>
            <p:nvPr/>
          </p:nvSpPr>
          <p:spPr bwMode="auto">
            <a:xfrm>
              <a:off x="2511" y="3291"/>
              <a:ext cx="172" cy="172"/>
            </a:xfrm>
            <a:custGeom>
              <a:avLst/>
              <a:gdLst>
                <a:gd name="T0" fmla="*/ 0 w 172"/>
                <a:gd name="T1" fmla="*/ 0 h 172"/>
                <a:gd name="T2" fmla="*/ 172 w 172"/>
                <a:gd name="T3" fmla="*/ 172 h 172"/>
                <a:gd name="T4" fmla="*/ 0 60000 65536"/>
                <a:gd name="T5" fmla="*/ 0 60000 65536"/>
              </a:gdLst>
              <a:ahLst/>
              <a:cxnLst>
                <a:cxn ang="T4">
                  <a:pos x="T0" y="T1"/>
                </a:cxn>
                <a:cxn ang="T5">
                  <a:pos x="T2" y="T3"/>
                </a:cxn>
              </a:cxnLst>
              <a:rect l="0" t="0" r="r" b="b"/>
              <a:pathLst>
                <a:path w="172" h="172">
                  <a:moveTo>
                    <a:pt x="0" y="0"/>
                  </a:moveTo>
                  <a:lnTo>
                    <a:pt x="172" y="172"/>
                  </a:lnTo>
                </a:path>
              </a:pathLst>
            </a:custGeom>
            <a:noFill/>
            <a:ln w="12700" cmpd="sng">
              <a:solidFill>
                <a:schemeClr val="tx1"/>
              </a:solidFill>
              <a:round/>
              <a:headEnd type="none" w="med" len="med"/>
              <a:tailEnd type="none" w="med" len="med"/>
            </a:ln>
            <a:effectLst/>
          </p:spPr>
          <p:txBody>
            <a:bodyPr/>
            <a:lstStyle/>
            <a:p>
              <a:endParaRPr lang="en-US"/>
            </a:p>
          </p:txBody>
        </p:sp>
        <p:sp>
          <p:nvSpPr>
            <p:cNvPr id="3092" name="Line 14"/>
            <p:cNvSpPr>
              <a:spLocks noChangeShapeType="1"/>
            </p:cNvSpPr>
            <p:nvPr/>
          </p:nvSpPr>
          <p:spPr bwMode="auto">
            <a:xfrm>
              <a:off x="2592" y="3456"/>
              <a:ext cx="0" cy="240"/>
            </a:xfrm>
            <a:prstGeom prst="line">
              <a:avLst/>
            </a:prstGeom>
            <a:noFill/>
            <a:ln w="28575">
              <a:solidFill>
                <a:schemeClr val="tx1"/>
              </a:solidFill>
              <a:round/>
              <a:headEnd/>
              <a:tailEnd/>
            </a:ln>
            <a:effectLst/>
          </p:spPr>
          <p:txBody>
            <a:bodyPr/>
            <a:lstStyle/>
            <a:p>
              <a:endParaRPr lang="en-US"/>
            </a:p>
          </p:txBody>
        </p:sp>
        <p:sp>
          <p:nvSpPr>
            <p:cNvPr id="3093" name="Freeform 15"/>
            <p:cNvSpPr>
              <a:spLocks/>
            </p:cNvSpPr>
            <p:nvPr/>
          </p:nvSpPr>
          <p:spPr bwMode="auto">
            <a:xfrm>
              <a:off x="2499" y="3280"/>
              <a:ext cx="172" cy="176"/>
            </a:xfrm>
            <a:custGeom>
              <a:avLst/>
              <a:gdLst>
                <a:gd name="T0" fmla="*/ 172 w 172"/>
                <a:gd name="T1" fmla="*/ 0 h 176"/>
                <a:gd name="T2" fmla="*/ 0 w 172"/>
                <a:gd name="T3" fmla="*/ 176 h 176"/>
                <a:gd name="T4" fmla="*/ 0 60000 65536"/>
                <a:gd name="T5" fmla="*/ 0 60000 65536"/>
              </a:gdLst>
              <a:ahLst/>
              <a:cxnLst>
                <a:cxn ang="T4">
                  <a:pos x="T0" y="T1"/>
                </a:cxn>
                <a:cxn ang="T5">
                  <a:pos x="T2" y="T3"/>
                </a:cxn>
              </a:cxnLst>
              <a:rect l="0" t="0" r="r" b="b"/>
              <a:pathLst>
                <a:path w="172" h="176">
                  <a:moveTo>
                    <a:pt x="172" y="0"/>
                  </a:moveTo>
                  <a:lnTo>
                    <a:pt x="0" y="176"/>
                  </a:lnTo>
                </a:path>
              </a:pathLst>
            </a:custGeom>
            <a:noFill/>
            <a:ln w="12700" cmpd="sng">
              <a:solidFill>
                <a:schemeClr val="tx1"/>
              </a:solidFill>
              <a:round/>
              <a:headEnd type="none" w="med" len="med"/>
              <a:tailEnd type="none" w="med" len="med"/>
            </a:ln>
            <a:effectLst/>
          </p:spPr>
          <p:txBody>
            <a:bodyPr/>
            <a:lstStyle/>
            <a:p>
              <a:endParaRPr lang="en-US"/>
            </a:p>
          </p:txBody>
        </p:sp>
        <p:sp>
          <p:nvSpPr>
            <p:cNvPr id="3094" name="Line 16"/>
            <p:cNvSpPr>
              <a:spLocks noChangeShapeType="1"/>
            </p:cNvSpPr>
            <p:nvPr/>
          </p:nvSpPr>
          <p:spPr bwMode="auto">
            <a:xfrm>
              <a:off x="1736" y="2967"/>
              <a:ext cx="864" cy="0"/>
            </a:xfrm>
            <a:prstGeom prst="line">
              <a:avLst/>
            </a:prstGeom>
            <a:noFill/>
            <a:ln w="28575">
              <a:solidFill>
                <a:schemeClr val="tx1"/>
              </a:solidFill>
              <a:round/>
              <a:headEnd type="oval" w="med" len="med"/>
              <a:tailEnd/>
            </a:ln>
            <a:effectLst/>
          </p:spPr>
          <p:txBody>
            <a:bodyPr/>
            <a:lstStyle/>
            <a:p>
              <a:endParaRPr lang="en-US"/>
            </a:p>
          </p:txBody>
        </p:sp>
        <p:sp>
          <p:nvSpPr>
            <p:cNvPr id="3095" name="Line 17"/>
            <p:cNvSpPr>
              <a:spLocks noChangeShapeType="1"/>
            </p:cNvSpPr>
            <p:nvPr/>
          </p:nvSpPr>
          <p:spPr bwMode="auto">
            <a:xfrm>
              <a:off x="1725" y="3618"/>
              <a:ext cx="0" cy="144"/>
            </a:xfrm>
            <a:prstGeom prst="line">
              <a:avLst/>
            </a:prstGeom>
            <a:noFill/>
            <a:ln w="38100">
              <a:solidFill>
                <a:schemeClr val="tx1"/>
              </a:solidFill>
              <a:round/>
              <a:headEnd/>
              <a:tailEnd/>
            </a:ln>
            <a:effectLst/>
          </p:spPr>
          <p:txBody>
            <a:bodyPr/>
            <a:lstStyle/>
            <a:p>
              <a:endParaRPr lang="en-US"/>
            </a:p>
          </p:txBody>
        </p:sp>
      </p:grpSp>
      <p:sp>
        <p:nvSpPr>
          <p:cNvPr id="4114" name="Line 18"/>
          <p:cNvSpPr>
            <a:spLocks noChangeShapeType="1"/>
          </p:cNvSpPr>
          <p:nvPr/>
        </p:nvSpPr>
        <p:spPr bwMode="auto">
          <a:xfrm flipH="1">
            <a:off x="4876800" y="3276600"/>
            <a:ext cx="533400" cy="0"/>
          </a:xfrm>
          <a:prstGeom prst="line">
            <a:avLst/>
          </a:prstGeom>
          <a:noFill/>
          <a:ln w="57150">
            <a:solidFill>
              <a:srgbClr val="FF0000"/>
            </a:solidFill>
            <a:round/>
            <a:headEnd/>
            <a:tailEnd type="triangle" w="med" len="med"/>
          </a:ln>
          <a:effectLst/>
        </p:spPr>
        <p:txBody>
          <a:bodyPr/>
          <a:lstStyle/>
          <a:p>
            <a:endParaRPr lang="en-US"/>
          </a:p>
        </p:txBody>
      </p:sp>
      <p:sp>
        <p:nvSpPr>
          <p:cNvPr id="4115" name="Text Box 19"/>
          <p:cNvSpPr txBox="1">
            <a:spLocks noChangeArrowheads="1"/>
          </p:cNvSpPr>
          <p:nvPr/>
        </p:nvSpPr>
        <p:spPr bwMode="auto">
          <a:xfrm>
            <a:off x="914400" y="4800600"/>
            <a:ext cx="7924800" cy="954107"/>
          </a:xfrm>
          <a:prstGeom prst="rect">
            <a:avLst/>
          </a:prstGeom>
          <a:noFill/>
          <a:ln w="9525">
            <a:noFill/>
            <a:miter lim="800000"/>
            <a:headEnd/>
            <a:tailEnd/>
          </a:ln>
          <a:effectLst/>
        </p:spPr>
        <p:txBody>
          <a:bodyPr>
            <a:spAutoFit/>
          </a:bodyPr>
          <a:lstStyle/>
          <a:p>
            <a:pPr>
              <a:spcBef>
                <a:spcPct val="50000"/>
              </a:spcBef>
            </a:pPr>
            <a:r>
              <a:rPr lang="en-US" sz="2800" b="1" i="1" dirty="0" smtClean="0">
                <a:solidFill>
                  <a:srgbClr val="FF5050"/>
                </a:solidFill>
                <a:latin typeface="Times New Roman" pitchFamily="18" charset="0"/>
                <a:cs typeface="Times New Roman" pitchFamily="18" charset="0"/>
              </a:rPr>
              <a:t>Chiều dòng điện là chiều từ cực </a:t>
            </a:r>
            <a:r>
              <a:rPr lang="en-US" sz="2800" b="1" i="1" smtClean="0">
                <a:solidFill>
                  <a:srgbClr val="FF5050"/>
                </a:solidFill>
                <a:latin typeface="Times New Roman" pitchFamily="18" charset="0"/>
                <a:cs typeface="Times New Roman" pitchFamily="18" charset="0"/>
              </a:rPr>
              <a:t>dương qua </a:t>
            </a:r>
            <a:r>
              <a:rPr lang="en-US" sz="2800" b="1" i="1" dirty="0" smtClean="0">
                <a:solidFill>
                  <a:srgbClr val="FF5050"/>
                </a:solidFill>
                <a:latin typeface="Times New Roman" pitchFamily="18" charset="0"/>
                <a:cs typeface="Times New Roman" pitchFamily="18" charset="0"/>
              </a:rPr>
              <a:t>dây dẫn và các thiết bị điện tới cực âm của nguồn</a:t>
            </a:r>
            <a:endParaRPr lang="en-US" sz="2800" b="1" i="1" dirty="0">
              <a:solidFill>
                <a:srgbClr val="FF5050"/>
              </a:solidFill>
              <a:latin typeface="Times New Roman" pitchFamily="18" charset="0"/>
              <a:cs typeface="Times New Roman" pitchFamily="18" charset="0"/>
            </a:endParaRPr>
          </a:p>
        </p:txBody>
      </p:sp>
      <p:sp>
        <p:nvSpPr>
          <p:cNvPr id="4116" name="Line 20"/>
          <p:cNvSpPr>
            <a:spLocks noChangeShapeType="1"/>
          </p:cNvSpPr>
          <p:nvPr/>
        </p:nvSpPr>
        <p:spPr bwMode="auto">
          <a:xfrm flipH="1">
            <a:off x="3200400" y="3276600"/>
            <a:ext cx="533400" cy="0"/>
          </a:xfrm>
          <a:prstGeom prst="line">
            <a:avLst/>
          </a:prstGeom>
          <a:noFill/>
          <a:ln w="57150">
            <a:solidFill>
              <a:srgbClr val="FF0000"/>
            </a:solidFill>
            <a:round/>
            <a:headEnd/>
            <a:tailEnd type="triangle" w="med" len="med"/>
          </a:ln>
          <a:effectLst/>
        </p:spPr>
        <p:txBody>
          <a:bodyPr/>
          <a:lstStyle/>
          <a:p>
            <a:endParaRPr lang="en-US"/>
          </a:p>
        </p:txBody>
      </p:sp>
      <p:sp>
        <p:nvSpPr>
          <p:cNvPr id="4117" name="Line 21"/>
          <p:cNvSpPr>
            <a:spLocks noChangeShapeType="1"/>
          </p:cNvSpPr>
          <p:nvPr/>
        </p:nvSpPr>
        <p:spPr bwMode="auto">
          <a:xfrm flipH="1">
            <a:off x="2514600" y="3581400"/>
            <a:ext cx="0" cy="457200"/>
          </a:xfrm>
          <a:prstGeom prst="line">
            <a:avLst/>
          </a:prstGeom>
          <a:noFill/>
          <a:ln w="57150">
            <a:solidFill>
              <a:srgbClr val="FF0000"/>
            </a:solidFill>
            <a:round/>
            <a:headEnd/>
            <a:tailEnd type="triangle" w="med" len="med"/>
          </a:ln>
          <a:effectLst/>
        </p:spPr>
        <p:txBody>
          <a:bodyPr/>
          <a:lstStyle/>
          <a:p>
            <a:endParaRPr lang="en-US"/>
          </a:p>
        </p:txBody>
      </p:sp>
      <p:sp>
        <p:nvSpPr>
          <p:cNvPr id="4118" name="Line 22"/>
          <p:cNvSpPr>
            <a:spLocks noChangeShapeType="1"/>
          </p:cNvSpPr>
          <p:nvPr/>
        </p:nvSpPr>
        <p:spPr bwMode="auto">
          <a:xfrm flipV="1">
            <a:off x="3276600" y="4419600"/>
            <a:ext cx="533400" cy="0"/>
          </a:xfrm>
          <a:prstGeom prst="line">
            <a:avLst/>
          </a:prstGeom>
          <a:noFill/>
          <a:ln w="57150">
            <a:solidFill>
              <a:srgbClr val="FF0000"/>
            </a:solidFill>
            <a:round/>
            <a:headEnd/>
            <a:tailEnd type="triangle" w="med" len="med"/>
          </a:ln>
          <a:effectLst/>
        </p:spPr>
        <p:txBody>
          <a:bodyPr/>
          <a:lstStyle/>
          <a:p>
            <a:endParaRPr lang="en-US"/>
          </a:p>
        </p:txBody>
      </p:sp>
      <p:sp>
        <p:nvSpPr>
          <p:cNvPr id="4119" name="Line 23"/>
          <p:cNvSpPr>
            <a:spLocks noChangeShapeType="1"/>
          </p:cNvSpPr>
          <p:nvPr/>
        </p:nvSpPr>
        <p:spPr bwMode="auto">
          <a:xfrm>
            <a:off x="4800600" y="4419600"/>
            <a:ext cx="609600" cy="0"/>
          </a:xfrm>
          <a:prstGeom prst="line">
            <a:avLst/>
          </a:prstGeom>
          <a:noFill/>
          <a:ln w="57150">
            <a:solidFill>
              <a:srgbClr val="FF0000"/>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anim to="" calcmode="lin" valueType="num">
                                      <p:cBhvr>
                                        <p:cTn id="7" dur="1" fill="hold"/>
                                        <p:tgtEl>
                                          <p:spTgt spid="4098">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4099"/>
                                        </p:tgtEl>
                                        <p:attrNameLst>
                                          <p:attrName>style.visibility</p:attrName>
                                        </p:attrNameLst>
                                      </p:cBhvr>
                                      <p:to>
                                        <p:strVal val="visible"/>
                                      </p:to>
                                    </p:set>
                                    <p:anim calcmode="lin" valueType="num">
                                      <p:cBhvr>
                                        <p:cTn id="12" dur="1000" fill="hold"/>
                                        <p:tgtEl>
                                          <p:spTgt spid="4099"/>
                                        </p:tgtEl>
                                        <p:attrNameLst>
                                          <p:attrName>ppt_w</p:attrName>
                                        </p:attrNameLst>
                                      </p:cBhvr>
                                      <p:tavLst>
                                        <p:tav tm="0">
                                          <p:val>
                                            <p:strVal val="#ppt_w+.3"/>
                                          </p:val>
                                        </p:tav>
                                        <p:tav tm="100000">
                                          <p:val>
                                            <p:strVal val="#ppt_w"/>
                                          </p:val>
                                        </p:tav>
                                      </p:tavLst>
                                    </p:anim>
                                    <p:anim calcmode="lin" valueType="num">
                                      <p:cBhvr>
                                        <p:cTn id="13" dur="1000" fill="hold"/>
                                        <p:tgtEl>
                                          <p:spTgt spid="4099"/>
                                        </p:tgtEl>
                                        <p:attrNameLst>
                                          <p:attrName>ppt_h</p:attrName>
                                        </p:attrNameLst>
                                      </p:cBhvr>
                                      <p:tavLst>
                                        <p:tav tm="0">
                                          <p:val>
                                            <p:strVal val="#ppt_h"/>
                                          </p:val>
                                        </p:tav>
                                        <p:tav tm="100000">
                                          <p:val>
                                            <p:strVal val="#ppt_h"/>
                                          </p:val>
                                        </p:tav>
                                      </p:tavLst>
                                    </p:anim>
                                    <p:animEffect transition="in" filter="fade">
                                      <p:cBhvr>
                                        <p:cTn id="14" dur="1000"/>
                                        <p:tgtEl>
                                          <p:spTgt spid="409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4115"/>
                                        </p:tgtEl>
                                        <p:attrNameLst>
                                          <p:attrName>style.visibility</p:attrName>
                                        </p:attrNameLst>
                                      </p:cBhvr>
                                      <p:to>
                                        <p:strVal val="visible"/>
                                      </p:to>
                                    </p:set>
                                    <p:anim calcmode="lin" valueType="num">
                                      <p:cBhvr>
                                        <p:cTn id="19" dur="500" decel="50000" fill="hold">
                                          <p:stCondLst>
                                            <p:cond delay="0"/>
                                          </p:stCondLst>
                                        </p:cTn>
                                        <p:tgtEl>
                                          <p:spTgt spid="411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11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115"/>
                                        </p:tgtEl>
                                        <p:attrNameLst>
                                          <p:attrName>ppt_w</p:attrName>
                                        </p:attrNameLst>
                                      </p:cBhvr>
                                      <p:tavLst>
                                        <p:tav tm="0">
                                          <p:val>
                                            <p:strVal val="#ppt_w*.05"/>
                                          </p:val>
                                        </p:tav>
                                        <p:tav tm="100000">
                                          <p:val>
                                            <p:strVal val="#ppt_w"/>
                                          </p:val>
                                        </p:tav>
                                      </p:tavLst>
                                    </p:anim>
                                    <p:anim calcmode="lin" valueType="num">
                                      <p:cBhvr>
                                        <p:cTn id="22" dur="1000" fill="hold"/>
                                        <p:tgtEl>
                                          <p:spTgt spid="411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11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11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11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1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2000"/>
                                        <p:tgtEl>
                                          <p:spTgt spid="2"/>
                                        </p:tgtEl>
                                      </p:cBhvr>
                                    </p:animEffect>
                                  </p:childTnLst>
                                </p:cTn>
                              </p:par>
                            </p:childTnLst>
                          </p:cTn>
                        </p:par>
                        <p:par>
                          <p:cTn id="32" fill="hold">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4117"/>
                                        </p:tgtEl>
                                        <p:attrNameLst>
                                          <p:attrName>style.visibility</p:attrName>
                                        </p:attrNameLst>
                                      </p:cBhvr>
                                      <p:to>
                                        <p:strVal val="visible"/>
                                      </p:to>
                                    </p:set>
                                    <p:animEffect transition="in" filter="wipe(up)">
                                      <p:cBhvr>
                                        <p:cTn id="35" dur="500"/>
                                        <p:tgtEl>
                                          <p:spTgt spid="4117"/>
                                        </p:tgtEl>
                                      </p:cBhvr>
                                    </p:animEffect>
                                  </p:childTnLst>
                                </p:cTn>
                              </p:par>
                            </p:childTnLst>
                          </p:cTn>
                        </p:par>
                        <p:par>
                          <p:cTn id="36" fill="hold">
                            <p:stCondLst>
                              <p:cond delay="2500"/>
                            </p:stCondLst>
                            <p:childTnLst>
                              <p:par>
                                <p:cTn id="37" presetID="22" presetClass="entr" presetSubtype="2" fill="hold" grpId="0" nodeType="afterEffect">
                                  <p:stCondLst>
                                    <p:cond delay="0"/>
                                  </p:stCondLst>
                                  <p:childTnLst>
                                    <p:set>
                                      <p:cBhvr>
                                        <p:cTn id="38" dur="1" fill="hold">
                                          <p:stCondLst>
                                            <p:cond delay="0"/>
                                          </p:stCondLst>
                                        </p:cTn>
                                        <p:tgtEl>
                                          <p:spTgt spid="4116"/>
                                        </p:tgtEl>
                                        <p:attrNameLst>
                                          <p:attrName>style.visibility</p:attrName>
                                        </p:attrNameLst>
                                      </p:cBhvr>
                                      <p:to>
                                        <p:strVal val="visible"/>
                                      </p:to>
                                    </p:set>
                                    <p:animEffect transition="in" filter="wipe(right)">
                                      <p:cBhvr>
                                        <p:cTn id="39" dur="500"/>
                                        <p:tgtEl>
                                          <p:spTgt spid="4116"/>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4118"/>
                                        </p:tgtEl>
                                        <p:attrNameLst>
                                          <p:attrName>style.visibility</p:attrName>
                                        </p:attrNameLst>
                                      </p:cBhvr>
                                      <p:to>
                                        <p:strVal val="visible"/>
                                      </p:to>
                                    </p:set>
                                    <p:animEffect transition="in" filter="wipe(left)">
                                      <p:cBhvr>
                                        <p:cTn id="43" dur="500"/>
                                        <p:tgtEl>
                                          <p:spTgt spid="41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119"/>
                                        </p:tgtEl>
                                        <p:attrNameLst>
                                          <p:attrName>style.visibility</p:attrName>
                                        </p:attrNameLst>
                                      </p:cBhvr>
                                      <p:to>
                                        <p:strVal val="visible"/>
                                      </p:to>
                                    </p:set>
                                    <p:animEffect transition="in" filter="wipe(left)">
                                      <p:cBhvr>
                                        <p:cTn id="48" dur="500"/>
                                        <p:tgtEl>
                                          <p:spTgt spid="4119"/>
                                        </p:tgtEl>
                                      </p:cBhvr>
                                    </p:animEffect>
                                  </p:childTnLst>
                                </p:cTn>
                              </p:par>
                            </p:childTnLst>
                          </p:cTn>
                        </p:par>
                        <p:par>
                          <p:cTn id="49" fill="hold">
                            <p:stCondLst>
                              <p:cond delay="500"/>
                            </p:stCondLst>
                            <p:childTnLst>
                              <p:par>
                                <p:cTn id="50" presetID="22" presetClass="entr" presetSubtype="2" fill="hold" grpId="0" nodeType="afterEffect">
                                  <p:stCondLst>
                                    <p:cond delay="0"/>
                                  </p:stCondLst>
                                  <p:childTnLst>
                                    <p:set>
                                      <p:cBhvr>
                                        <p:cTn id="51" dur="1" fill="hold">
                                          <p:stCondLst>
                                            <p:cond delay="0"/>
                                          </p:stCondLst>
                                        </p:cTn>
                                        <p:tgtEl>
                                          <p:spTgt spid="4114"/>
                                        </p:tgtEl>
                                        <p:attrNameLst>
                                          <p:attrName>style.visibility</p:attrName>
                                        </p:attrNameLst>
                                      </p:cBhvr>
                                      <p:to>
                                        <p:strVal val="visible"/>
                                      </p:to>
                                    </p:set>
                                    <p:animEffect transition="in" filter="wipe(right)">
                                      <p:cBhvr>
                                        <p:cTn id="52" dur="500"/>
                                        <p:tgtEl>
                                          <p:spTgt spid="4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114" grpId="0" animBg="1"/>
      <p:bldP spid="4115" grpId="0"/>
      <p:bldP spid="4116" grpId="0" animBg="1"/>
      <p:bldP spid="4117" grpId="0" animBg="1"/>
      <p:bldP spid="4118" grpId="0" animBg="1"/>
      <p:bldP spid="41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Text Box 6"/>
          <p:cNvSpPr txBox="1">
            <a:spLocks noChangeArrowheads="1"/>
          </p:cNvSpPr>
          <p:nvPr/>
        </p:nvSpPr>
        <p:spPr bwMode="auto">
          <a:xfrm>
            <a:off x="0" y="685800"/>
            <a:ext cx="9144000" cy="1446550"/>
          </a:xfrm>
          <a:prstGeom prst="rect">
            <a:avLst/>
          </a:prstGeom>
          <a:noFill/>
          <a:ln w="9525">
            <a:noFill/>
            <a:miter lim="800000"/>
            <a:headEnd/>
            <a:tailEnd/>
          </a:ln>
        </p:spPr>
        <p:txBody>
          <a:bodyPr wrap="square">
            <a:spAutoFit/>
          </a:bodyPr>
          <a:lstStyle/>
          <a:p>
            <a:r>
              <a:rPr lang="en-US" sz="2200" b="1" i="1" dirty="0">
                <a:latin typeface="Times New Roman" pitchFamily="18" charset="0"/>
                <a:cs typeface="Times New Roman" pitchFamily="18" charset="0"/>
              </a:rPr>
              <a:t>Nhận xét:</a:t>
            </a:r>
          </a:p>
          <a:p>
            <a:r>
              <a:rPr lang="en-US" sz="2200" b="1" i="1" dirty="0">
                <a:latin typeface="Times New Roman" pitchFamily="18" charset="0"/>
                <a:cs typeface="Times New Roman" pitchFamily="18" charset="0"/>
              </a:rPr>
              <a:t>Khi có dòng điện chạy qua, các vật dẫn bị ..................</a:t>
            </a:r>
          </a:p>
          <a:p>
            <a:r>
              <a:rPr lang="en-US" sz="2200" b="1" i="1" dirty="0">
                <a:latin typeface="Times New Roman" pitchFamily="18" charset="0"/>
                <a:cs typeface="Times New Roman" pitchFamily="18" charset="0"/>
              </a:rPr>
              <a:t>Dòng điện chạy qua dây tóc bóng đèn làm dây tóc nóng tới ................ cao và ....................</a:t>
            </a:r>
          </a:p>
        </p:txBody>
      </p:sp>
      <p:sp>
        <p:nvSpPr>
          <p:cNvPr id="25607" name="Text Box 7"/>
          <p:cNvSpPr txBox="1">
            <a:spLocks noChangeArrowheads="1"/>
          </p:cNvSpPr>
          <p:nvPr/>
        </p:nvSpPr>
        <p:spPr bwMode="auto">
          <a:xfrm>
            <a:off x="4953000" y="838200"/>
            <a:ext cx="1333500" cy="427038"/>
          </a:xfrm>
          <a:prstGeom prst="rect">
            <a:avLst/>
          </a:prstGeom>
          <a:noFill/>
          <a:ln w="9525">
            <a:noFill/>
            <a:miter lim="800000"/>
            <a:headEnd/>
            <a:tailEnd/>
          </a:ln>
        </p:spPr>
        <p:txBody>
          <a:bodyPr>
            <a:spAutoFit/>
          </a:bodyPr>
          <a:lstStyle/>
          <a:p>
            <a:pPr>
              <a:spcBef>
                <a:spcPct val="50000"/>
              </a:spcBef>
            </a:pPr>
            <a:r>
              <a:rPr lang="en-US" sz="2200" b="1" i="1" dirty="0">
                <a:solidFill>
                  <a:srgbClr val="660033"/>
                </a:solidFill>
                <a:latin typeface="Times New Roman" pitchFamily="18" charset="0"/>
                <a:cs typeface="Times New Roman" pitchFamily="18" charset="0"/>
              </a:rPr>
              <a:t>nóng lên</a:t>
            </a:r>
          </a:p>
        </p:txBody>
      </p:sp>
      <p:sp>
        <p:nvSpPr>
          <p:cNvPr id="25608" name="Text Box 8"/>
          <p:cNvSpPr txBox="1">
            <a:spLocks noChangeArrowheads="1"/>
          </p:cNvSpPr>
          <p:nvPr/>
        </p:nvSpPr>
        <p:spPr bwMode="auto">
          <a:xfrm>
            <a:off x="6781800" y="1295400"/>
            <a:ext cx="1181100" cy="427038"/>
          </a:xfrm>
          <a:prstGeom prst="rect">
            <a:avLst/>
          </a:prstGeom>
          <a:noFill/>
          <a:ln w="9525">
            <a:noFill/>
            <a:miter lim="800000"/>
            <a:headEnd/>
            <a:tailEnd/>
          </a:ln>
        </p:spPr>
        <p:txBody>
          <a:bodyPr>
            <a:spAutoFit/>
          </a:bodyPr>
          <a:lstStyle/>
          <a:p>
            <a:pPr>
              <a:spcBef>
                <a:spcPct val="50000"/>
              </a:spcBef>
            </a:pPr>
            <a:r>
              <a:rPr lang="en-US" sz="2200" b="1" i="1" dirty="0">
                <a:solidFill>
                  <a:srgbClr val="660033"/>
                </a:solidFill>
                <a:latin typeface="Times New Roman" pitchFamily="18" charset="0"/>
                <a:cs typeface="Times New Roman" pitchFamily="18" charset="0"/>
              </a:rPr>
              <a:t>nhiệt độ</a:t>
            </a:r>
          </a:p>
        </p:txBody>
      </p:sp>
      <p:sp>
        <p:nvSpPr>
          <p:cNvPr id="25609" name="Text Box 9"/>
          <p:cNvSpPr txBox="1">
            <a:spLocks noChangeArrowheads="1"/>
          </p:cNvSpPr>
          <p:nvPr/>
        </p:nvSpPr>
        <p:spPr bwMode="auto">
          <a:xfrm>
            <a:off x="0" y="1676400"/>
            <a:ext cx="1371600" cy="427038"/>
          </a:xfrm>
          <a:prstGeom prst="rect">
            <a:avLst/>
          </a:prstGeom>
          <a:noFill/>
          <a:ln w="9525">
            <a:noFill/>
            <a:miter lim="800000"/>
            <a:headEnd/>
            <a:tailEnd/>
          </a:ln>
        </p:spPr>
        <p:txBody>
          <a:bodyPr>
            <a:spAutoFit/>
          </a:bodyPr>
          <a:lstStyle/>
          <a:p>
            <a:pPr>
              <a:spcBef>
                <a:spcPct val="50000"/>
              </a:spcBef>
            </a:pPr>
            <a:r>
              <a:rPr lang="en-US" sz="2200" b="1" i="1" dirty="0">
                <a:solidFill>
                  <a:srgbClr val="660033"/>
                </a:solidFill>
                <a:latin typeface="Times New Roman" pitchFamily="18" charset="0"/>
                <a:cs typeface="Times New Roman" pitchFamily="18" charset="0"/>
              </a:rPr>
              <a:t>phát sáng</a:t>
            </a:r>
          </a:p>
        </p:txBody>
      </p:sp>
      <p:sp>
        <p:nvSpPr>
          <p:cNvPr id="25610" name="Text Box 10"/>
          <p:cNvSpPr txBox="1">
            <a:spLocks noChangeArrowheads="1"/>
          </p:cNvSpPr>
          <p:nvPr/>
        </p:nvSpPr>
        <p:spPr bwMode="auto">
          <a:xfrm>
            <a:off x="0" y="2286000"/>
            <a:ext cx="8991600" cy="769441"/>
          </a:xfrm>
          <a:prstGeom prst="rect">
            <a:avLst/>
          </a:prstGeom>
          <a:noFill/>
          <a:ln w="9525">
            <a:noFill/>
            <a:miter lim="800000"/>
            <a:headEnd/>
            <a:tailEnd/>
          </a:ln>
        </p:spPr>
        <p:txBody>
          <a:bodyPr wrap="square">
            <a:spAutoFit/>
          </a:bodyPr>
          <a:lstStyle/>
          <a:p>
            <a:pPr algn="just">
              <a:spcBef>
                <a:spcPct val="50000"/>
              </a:spcBef>
            </a:pPr>
            <a:r>
              <a:rPr lang="en-US" sz="2200" b="1" i="1" dirty="0">
                <a:solidFill>
                  <a:srgbClr val="000066"/>
                </a:solidFill>
                <a:latin typeface="Times New Roman" pitchFamily="18" charset="0"/>
                <a:cs typeface="Times New Roman" pitchFamily="18" charset="0"/>
              </a:rPr>
              <a:t>KL: Dòng điện đi qua mọi vật dẫn thông thường, đều làm cho vật dẫn nóng lên. Nếu vật dẫn nóng tới nhiệt độ cao thì phát sáng.</a:t>
            </a:r>
          </a:p>
        </p:txBody>
      </p:sp>
      <p:sp>
        <p:nvSpPr>
          <p:cNvPr id="25612" name="Text Box 12"/>
          <p:cNvSpPr txBox="1">
            <a:spLocks noChangeArrowheads="1"/>
          </p:cNvSpPr>
          <p:nvPr/>
        </p:nvSpPr>
        <p:spPr bwMode="auto">
          <a:xfrm>
            <a:off x="152400" y="3505200"/>
            <a:ext cx="8610600" cy="1446550"/>
          </a:xfrm>
          <a:prstGeom prst="rect">
            <a:avLst/>
          </a:prstGeom>
          <a:noFill/>
          <a:ln w="9525">
            <a:noFill/>
            <a:miter lim="800000"/>
            <a:headEnd/>
            <a:tailEnd/>
          </a:ln>
        </p:spPr>
        <p:txBody>
          <a:bodyPr wrap="square">
            <a:spAutoFit/>
          </a:bodyPr>
          <a:lstStyle/>
          <a:p>
            <a:pPr algn="just">
              <a:spcBef>
                <a:spcPct val="50000"/>
              </a:spcBef>
            </a:pPr>
            <a:r>
              <a:rPr lang="en-US" sz="2200" u="sng" dirty="0">
                <a:latin typeface="Times New Roman" pitchFamily="18" charset="0"/>
                <a:cs typeface="Times New Roman" pitchFamily="18" charset="0"/>
              </a:rPr>
              <a:t>C4</a:t>
            </a:r>
            <a:r>
              <a:rPr lang="en-US" sz="2200" dirty="0">
                <a:latin typeface="Times New Roman" pitchFamily="18" charset="0"/>
                <a:cs typeface="Times New Roman" pitchFamily="18" charset="0"/>
              </a:rPr>
              <a:t>: Nếu trong mạch điện với dây dẫn bằng đồng có nối xen một đoạn dây chì (gọi là cầu chì) thì trong một số trường hợp do tác dụng nhiệt của dòng điện, dây dẫn có thể nóng lên trên 327</a:t>
            </a:r>
            <a:r>
              <a:rPr lang="en-US" sz="2200" b="1" baseline="40000" dirty="0">
                <a:latin typeface="Times New Roman" pitchFamily="18" charset="0"/>
                <a:cs typeface="Times New Roman" pitchFamily="18" charset="0"/>
              </a:rPr>
              <a:t>o</a:t>
            </a:r>
            <a:r>
              <a:rPr lang="en-US" sz="2200" dirty="0">
                <a:latin typeface="Times New Roman" pitchFamily="18" charset="0"/>
                <a:cs typeface="Times New Roman" pitchFamily="18" charset="0"/>
              </a:rPr>
              <a:t>C. Hỏi khi đó có hiện tượng gì xảy ra với đoạn dây chì và với mạch điện?</a:t>
            </a:r>
          </a:p>
        </p:txBody>
      </p:sp>
      <p:sp>
        <p:nvSpPr>
          <p:cNvPr id="25613" name="Text Box 13"/>
          <p:cNvSpPr txBox="1">
            <a:spLocks noChangeArrowheads="1"/>
          </p:cNvSpPr>
          <p:nvPr/>
        </p:nvSpPr>
        <p:spPr bwMode="auto">
          <a:xfrm>
            <a:off x="457200" y="5410200"/>
            <a:ext cx="8458200" cy="830997"/>
          </a:xfrm>
          <a:prstGeom prst="rect">
            <a:avLst/>
          </a:prstGeom>
          <a:noFill/>
          <a:ln w="9525">
            <a:noFill/>
            <a:miter lim="800000"/>
            <a:headEnd/>
            <a:tailEnd/>
          </a:ln>
        </p:spPr>
        <p:txBody>
          <a:bodyPr wrap="square">
            <a:spAutoFit/>
          </a:bodyPr>
          <a:lstStyle/>
          <a:p>
            <a:pPr>
              <a:spcBef>
                <a:spcPct val="50000"/>
              </a:spcBef>
            </a:pPr>
            <a:r>
              <a:rPr lang="en-US" sz="2400" i="1" u="sng" dirty="0">
                <a:solidFill>
                  <a:srgbClr val="660033"/>
                </a:solidFill>
                <a:latin typeface="Times New Roman" pitchFamily="18" charset="0"/>
                <a:cs typeface="Times New Roman" pitchFamily="18" charset="0"/>
              </a:rPr>
              <a:t>Trả lời</a:t>
            </a:r>
            <a:r>
              <a:rPr lang="en-US" sz="2400" i="1" dirty="0">
                <a:solidFill>
                  <a:srgbClr val="660033"/>
                </a:solidFill>
                <a:latin typeface="Times New Roman" pitchFamily="18" charset="0"/>
                <a:cs typeface="Times New Roman" pitchFamily="18" charset="0"/>
              </a:rPr>
              <a:t>: </a:t>
            </a:r>
            <a:r>
              <a:rPr lang="en-US" sz="2400" b="1" i="1" dirty="0">
                <a:solidFill>
                  <a:srgbClr val="660033"/>
                </a:solidFill>
                <a:latin typeface="Times New Roman" pitchFamily="18" charset="0"/>
                <a:cs typeface="Times New Roman" pitchFamily="18" charset="0"/>
              </a:rPr>
              <a:t>Khi dây dẫn có thể nóng trên 327</a:t>
            </a:r>
            <a:r>
              <a:rPr lang="en-US" sz="2400" b="1" i="1" baseline="30000" dirty="0">
                <a:solidFill>
                  <a:srgbClr val="660033"/>
                </a:solidFill>
                <a:latin typeface="Times New Roman" pitchFamily="18" charset="0"/>
                <a:cs typeface="Times New Roman" pitchFamily="18" charset="0"/>
              </a:rPr>
              <a:t>o</a:t>
            </a:r>
            <a:r>
              <a:rPr lang="en-US" sz="2400" b="1" i="1" dirty="0">
                <a:solidFill>
                  <a:srgbClr val="660033"/>
                </a:solidFill>
                <a:latin typeface="Times New Roman" pitchFamily="18" charset="0"/>
                <a:cs typeface="Times New Roman" pitchFamily="18" charset="0"/>
              </a:rPr>
              <a:t>C thì dây chì nóng chảy =&gt; mạch điện hở tránh hư hại các thiết bị </a:t>
            </a:r>
            <a:r>
              <a:rPr lang="en-US" sz="2400" b="1" i="1" dirty="0" smtClean="0">
                <a:solidFill>
                  <a:srgbClr val="660033"/>
                </a:solidFill>
                <a:latin typeface="Times New Roman" pitchFamily="18" charset="0"/>
                <a:cs typeface="Times New Roman" pitchFamily="18" charset="0"/>
              </a:rPr>
              <a:t>điện</a:t>
            </a:r>
            <a:endParaRPr lang="en-US" sz="2400" b="1" i="1" dirty="0">
              <a:solidFill>
                <a:srgbClr val="660033"/>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606"/>
                                        </p:tgtEl>
                                        <p:attrNameLst>
                                          <p:attrName>style.visibility</p:attrName>
                                        </p:attrNameLst>
                                      </p:cBhvr>
                                      <p:to>
                                        <p:strVal val="visible"/>
                                      </p:to>
                                    </p:set>
                                    <p:animEffect transition="in" filter="box(in)">
                                      <p:cBhvr>
                                        <p:cTn id="7" dur="500"/>
                                        <p:tgtEl>
                                          <p:spTgt spid="2560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5607"/>
                                        </p:tgtEl>
                                        <p:attrNameLst>
                                          <p:attrName>style.visibility</p:attrName>
                                        </p:attrNameLst>
                                      </p:cBhvr>
                                      <p:to>
                                        <p:strVal val="visible"/>
                                      </p:to>
                                    </p:set>
                                    <p:animEffect transition="in" filter="diamond(in)">
                                      <p:cBhvr>
                                        <p:cTn id="12" dur="500"/>
                                        <p:tgtEl>
                                          <p:spTgt spid="2560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5608"/>
                                        </p:tgtEl>
                                        <p:attrNameLst>
                                          <p:attrName>style.visibility</p:attrName>
                                        </p:attrNameLst>
                                      </p:cBhvr>
                                      <p:to>
                                        <p:strVal val="visible"/>
                                      </p:to>
                                    </p:set>
                                    <p:animEffect transition="in" filter="checkerboard(across)">
                                      <p:cBhvr>
                                        <p:cTn id="17" dur="500"/>
                                        <p:tgtEl>
                                          <p:spTgt spid="2560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5609"/>
                                        </p:tgtEl>
                                        <p:attrNameLst>
                                          <p:attrName>style.visibility</p:attrName>
                                        </p:attrNameLst>
                                      </p:cBhvr>
                                      <p:to>
                                        <p:strVal val="visible"/>
                                      </p:to>
                                    </p:set>
                                    <p:animEffect transition="in" filter="diamond(in)">
                                      <p:cBhvr>
                                        <p:cTn id="22" dur="500"/>
                                        <p:tgtEl>
                                          <p:spTgt spid="25609"/>
                                        </p:tgtEl>
                                      </p:cBhvr>
                                    </p:animEffec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25610"/>
                                        </p:tgtEl>
                                        <p:attrNameLst>
                                          <p:attrName>style.visibility</p:attrName>
                                        </p:attrNameLst>
                                      </p:cBhvr>
                                      <p:to>
                                        <p:strVal val="visible"/>
                                      </p:to>
                                    </p:set>
                                    <p:anim calcmode="discrete" valueType="clr">
                                      <p:cBhvr override="childStyle">
                                        <p:cTn id="27" dur="80"/>
                                        <p:tgtEl>
                                          <p:spTgt spid="25610"/>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25610"/>
                                        </p:tgtEl>
                                        <p:attrNameLst>
                                          <p:attrName>fillcolor</p:attrName>
                                        </p:attrNameLst>
                                      </p:cBhvr>
                                      <p:tavLst>
                                        <p:tav tm="0">
                                          <p:val>
                                            <p:clrVal>
                                              <a:schemeClr val="accent2"/>
                                            </p:clrVal>
                                          </p:val>
                                        </p:tav>
                                        <p:tav tm="50000">
                                          <p:val>
                                            <p:clrVal>
                                              <a:schemeClr val="hlink"/>
                                            </p:clrVal>
                                          </p:val>
                                        </p:tav>
                                      </p:tavLst>
                                    </p:anim>
                                    <p:set>
                                      <p:cBhvr>
                                        <p:cTn id="29" dur="80"/>
                                        <p:tgtEl>
                                          <p:spTgt spid="25610"/>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3" presetClass="exit" presetSubtype="10" fill="hold" grpId="1" nodeType="clickEffect">
                                  <p:stCondLst>
                                    <p:cond delay="0"/>
                                  </p:stCondLst>
                                  <p:iterate type="lt">
                                    <p:tmPct val="0"/>
                                  </p:iterate>
                                  <p:childTnLst>
                                    <p:animEffect transition="out" filter="blinds(horizontal)">
                                      <p:cBhvr>
                                        <p:cTn id="33" dur="500"/>
                                        <p:tgtEl>
                                          <p:spTgt spid="25610"/>
                                        </p:tgtEl>
                                      </p:cBhvr>
                                    </p:animEffect>
                                    <p:set>
                                      <p:cBhvr>
                                        <p:cTn id="34" dur="1" fill="hold">
                                          <p:stCondLst>
                                            <p:cond delay="499"/>
                                          </p:stCondLst>
                                        </p:cTn>
                                        <p:tgtEl>
                                          <p:spTgt spid="256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5612"/>
                                        </p:tgtEl>
                                        <p:attrNameLst>
                                          <p:attrName>style.visibility</p:attrName>
                                        </p:attrNameLst>
                                      </p:cBhvr>
                                      <p:to>
                                        <p:strVal val="visible"/>
                                      </p:to>
                                    </p:set>
                                    <p:animEffect transition="in" filter="fade">
                                      <p:cBhvr>
                                        <p:cTn id="39" dur="2000"/>
                                        <p:tgtEl>
                                          <p:spTgt spid="25612"/>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25613"/>
                                        </p:tgtEl>
                                        <p:attrNameLst>
                                          <p:attrName>style.visibility</p:attrName>
                                        </p:attrNameLst>
                                      </p:cBhvr>
                                      <p:to>
                                        <p:strVal val="visible"/>
                                      </p:to>
                                    </p:set>
                                    <p:animEffect transition="in" filter="box(in)">
                                      <p:cBhvr>
                                        <p:cTn id="44" dur="500"/>
                                        <p:tgtEl>
                                          <p:spTgt spid="25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p:bldP spid="25607" grpId="0"/>
      <p:bldP spid="25608" grpId="0"/>
      <p:bldP spid="25609" grpId="0"/>
      <p:bldP spid="25610" grpId="0"/>
      <p:bldP spid="25610" grpId="1"/>
      <p:bldP spid="25612" grpId="0"/>
      <p:bldP spid="256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a:buNone/>
            </a:pPr>
            <a:r>
              <a:rPr lang="en-US" sz="2400" b="1" dirty="0" smtClean="0">
                <a:solidFill>
                  <a:srgbClr val="FF0000"/>
                </a:solidFill>
                <a:latin typeface="Times New Roman" pitchFamily="18" charset="0"/>
                <a:cs typeface="Times New Roman" pitchFamily="18" charset="0"/>
              </a:rPr>
              <a:t>Vậy các em có thể thấy tác dụng nhiệt vừa có lợi vừa có hại</a:t>
            </a:r>
          </a:p>
          <a:p>
            <a:r>
              <a:rPr lang="en-US" sz="2000" b="1" i="1" u="sng" dirty="0" smtClean="0">
                <a:latin typeface="Times New Roman" pitchFamily="18" charset="0"/>
                <a:cs typeface="Times New Roman" pitchFamily="18" charset="0"/>
              </a:rPr>
              <a:t>Lợi ích </a:t>
            </a:r>
            <a:r>
              <a:rPr lang="en-US" sz="2000" dirty="0" smtClean="0">
                <a:latin typeface="Times New Roman" pitchFamily="18" charset="0"/>
                <a:cs typeface="Times New Roman" pitchFamily="18" charset="0"/>
              </a:rPr>
              <a:t>: Làm cho các vật dẫn , các thiết bị điện nóng lên hoặc phát sáng  </a:t>
            </a:r>
          </a:p>
          <a:p>
            <a:r>
              <a:rPr lang="en-US" sz="2000" b="1" i="1" u="sng" dirty="0" smtClean="0">
                <a:latin typeface="Times New Roman" pitchFamily="18" charset="0"/>
                <a:cs typeface="Times New Roman" pitchFamily="18" charset="0"/>
              </a:rPr>
              <a:t>Tác hại </a:t>
            </a:r>
            <a:r>
              <a:rPr lang="en-US" sz="2000" dirty="0" smtClean="0">
                <a:latin typeface="Times New Roman" pitchFamily="18" charset="0"/>
                <a:cs typeface="Times New Roman" pitchFamily="18" charset="0"/>
              </a:rPr>
              <a:t>: Ngoài ra khi các vật dẫn nóng đến nhiệt độ quá cao có thể làm cho các thiết bị điện bị hỏng</a:t>
            </a:r>
          </a:p>
          <a:p>
            <a:pPr>
              <a:buNone/>
            </a:pP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sym typeface="Wingdings"/>
              </a:rPr>
              <a:t></a:t>
            </a:r>
            <a:r>
              <a:rPr lang="en-US" sz="2000" dirty="0" smtClean="0">
                <a:latin typeface="Times New Roman" pitchFamily="18" charset="0"/>
                <a:cs typeface="Times New Roman" pitchFamily="18" charset="0"/>
              </a:rPr>
              <a:t> Để làm giảm tác dụng nhiệt , cách đơn giản là làm dây dẫn bằng chất có điện trở suất nhỏ . Việc sử dụng nhiều kim loại làm vật liệu dẫn điện dẫn đến việc làm cạn kiệt nguồn tài nguyên thiên nhiên. Ngày nay người ta đang cố gắng sử dụng vật liệu siêu dẫn ( có điện trở suất bằng 0) trong đời sống và kĩ thuật  để làm giảm tác hại </a:t>
            </a:r>
          </a:p>
          <a:p>
            <a:pPr>
              <a:buNone/>
            </a:pPr>
            <a:endParaRPr lang="en-US" sz="2000" dirty="0" smtClean="0">
              <a:latin typeface="Times New Roman" pitchFamily="18" charset="0"/>
              <a:cs typeface="Times New Roman" pitchFamily="18" charset="0"/>
            </a:endParaRPr>
          </a:p>
        </p:txBody>
      </p:sp>
      <p:pic>
        <p:nvPicPr>
          <p:cNvPr id="6" name="Picture 5" descr="t0ffc1cj.jpg"/>
          <p:cNvPicPr>
            <a:picLocks noChangeAspect="1"/>
          </p:cNvPicPr>
          <p:nvPr/>
        </p:nvPicPr>
        <p:blipFill>
          <a:blip r:embed="rId3"/>
          <a:stretch>
            <a:fillRect/>
          </a:stretch>
        </p:blipFill>
        <p:spPr>
          <a:xfrm>
            <a:off x="838200" y="3962400"/>
            <a:ext cx="4000500" cy="2533650"/>
          </a:xfrm>
          <a:prstGeom prst="rect">
            <a:avLst/>
          </a:prstGeom>
        </p:spPr>
      </p:pic>
      <p:pic>
        <p:nvPicPr>
          <p:cNvPr id="7" name="Picture 6" descr="IMG_7995.jpg"/>
          <p:cNvPicPr>
            <a:picLocks noChangeAspect="1"/>
          </p:cNvPicPr>
          <p:nvPr/>
        </p:nvPicPr>
        <p:blipFill>
          <a:blip r:embed="rId4"/>
          <a:stretch>
            <a:fillRect/>
          </a:stretch>
        </p:blipFill>
        <p:spPr>
          <a:xfrm>
            <a:off x="5105400" y="3962400"/>
            <a:ext cx="3579091" cy="2362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ox(in)">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0" name="Rectangle 60"/>
          <p:cNvSpPr>
            <a:spLocks noChangeArrowheads="1"/>
          </p:cNvSpPr>
          <p:nvPr/>
        </p:nvSpPr>
        <p:spPr bwMode="auto">
          <a:xfrm>
            <a:off x="228600" y="3733800"/>
            <a:ext cx="8229600" cy="461665"/>
          </a:xfrm>
          <a:prstGeom prst="rect">
            <a:avLst/>
          </a:prstGeom>
          <a:noFill/>
          <a:ln w="9525">
            <a:noFill/>
            <a:miter lim="800000"/>
            <a:headEnd/>
            <a:tailEnd/>
          </a:ln>
          <a:effectLst/>
        </p:spPr>
        <p:txBody>
          <a:bodyPr wrap="square">
            <a:spAutoFit/>
          </a:bodyPr>
          <a:lstStyle/>
          <a:p>
            <a:pPr algn="just">
              <a:spcBef>
                <a:spcPct val="50000"/>
              </a:spcBef>
            </a:pPr>
            <a:r>
              <a:rPr lang="en-US" sz="2400" b="1" dirty="0" smtClean="0">
                <a:solidFill>
                  <a:srgbClr val="FF0000"/>
                </a:solidFill>
                <a:latin typeface="Times New Roman" pitchFamily="18" charset="0"/>
                <a:cs typeface="Times New Roman" pitchFamily="18" charset="0"/>
              </a:rPr>
              <a:t>C5</a:t>
            </a:r>
            <a:r>
              <a:rPr lang="en-US" sz="2000" b="1" dirty="0" smtClean="0">
                <a:solidFill>
                  <a:srgbClr val="0000FF"/>
                </a:solidFill>
                <a:latin typeface="Times New Roman" pitchFamily="18" charset="0"/>
                <a:cs typeface="Times New Roman" pitchFamily="18" charset="0"/>
              </a:rPr>
              <a:t> : </a:t>
            </a:r>
            <a:r>
              <a:rPr lang="en-US" sz="2400" dirty="0" smtClean="0">
                <a:latin typeface="Times New Roman" pitchFamily="18" charset="0"/>
                <a:cs typeface="Times New Roman" pitchFamily="18" charset="0"/>
              </a:rPr>
              <a:t>Hãy</a:t>
            </a:r>
            <a:r>
              <a:rPr lang="en-US" sz="2400" dirty="0" smtClean="0">
                <a:solidFill>
                  <a:srgbClr val="0000FF"/>
                </a:solidFill>
                <a:latin typeface="Times New Roman" pitchFamily="18" charset="0"/>
                <a:cs typeface="Times New Roman" pitchFamily="18" charset="0"/>
              </a:rPr>
              <a:t> </a:t>
            </a:r>
            <a:r>
              <a:rPr lang="en-US" sz="2400" dirty="0">
                <a:latin typeface="Times New Roman" pitchFamily="18" charset="0"/>
                <a:cs typeface="Times New Roman" pitchFamily="18" charset="0"/>
              </a:rPr>
              <a:t>nêu nhận xét về hai đầu dây đèn bên trong bóng? </a:t>
            </a:r>
          </a:p>
        </p:txBody>
      </p:sp>
      <p:grpSp>
        <p:nvGrpSpPr>
          <p:cNvPr id="2" name="Group 79"/>
          <p:cNvGrpSpPr>
            <a:grpSpLocks/>
          </p:cNvGrpSpPr>
          <p:nvPr/>
        </p:nvGrpSpPr>
        <p:grpSpPr bwMode="auto">
          <a:xfrm>
            <a:off x="4419600" y="609600"/>
            <a:ext cx="4724400" cy="3276600"/>
            <a:chOff x="2448" y="576"/>
            <a:chExt cx="2976" cy="2448"/>
          </a:xfrm>
        </p:grpSpPr>
        <p:sp>
          <p:nvSpPr>
            <p:cNvPr id="15375" name="Text Box 62"/>
            <p:cNvSpPr txBox="1">
              <a:spLocks noChangeArrowheads="1"/>
            </p:cNvSpPr>
            <p:nvPr/>
          </p:nvSpPr>
          <p:spPr bwMode="auto">
            <a:xfrm>
              <a:off x="4704" y="1632"/>
              <a:ext cx="672" cy="1160"/>
            </a:xfrm>
            <a:prstGeom prst="rect">
              <a:avLst/>
            </a:prstGeom>
            <a:noFill/>
            <a:ln w="9525">
              <a:noFill/>
              <a:miter lim="800000"/>
              <a:headEnd/>
              <a:tailEnd/>
            </a:ln>
            <a:effectLst/>
          </p:spPr>
          <p:txBody>
            <a:bodyPr>
              <a:spAutoFit/>
            </a:bodyPr>
            <a:lstStyle/>
            <a:p>
              <a:pPr>
                <a:spcBef>
                  <a:spcPct val="50000"/>
                </a:spcBef>
              </a:pPr>
              <a:r>
                <a:rPr lang="en-US"/>
                <a:t>Hai đầu dây đèn</a:t>
              </a:r>
            </a:p>
          </p:txBody>
        </p:sp>
        <p:sp>
          <p:nvSpPr>
            <p:cNvPr id="15376" name="Text Box 63"/>
            <p:cNvSpPr txBox="1">
              <a:spLocks noChangeArrowheads="1"/>
            </p:cNvSpPr>
            <p:nvPr/>
          </p:nvSpPr>
          <p:spPr bwMode="auto">
            <a:xfrm>
              <a:off x="2448" y="1632"/>
              <a:ext cx="1152" cy="614"/>
            </a:xfrm>
            <a:prstGeom prst="rect">
              <a:avLst/>
            </a:prstGeom>
            <a:noFill/>
            <a:ln w="9525">
              <a:noFill/>
              <a:miter lim="800000"/>
              <a:headEnd/>
              <a:tailEnd/>
            </a:ln>
            <a:effectLst/>
          </p:spPr>
          <p:txBody>
            <a:bodyPr>
              <a:spAutoFit/>
            </a:bodyPr>
            <a:lstStyle/>
            <a:p>
              <a:pPr algn="ctr">
                <a:spcBef>
                  <a:spcPct val="50000"/>
                </a:spcBef>
              </a:pPr>
              <a:r>
                <a:rPr lang="en-US" dirty="0"/>
                <a:t>Hai đầu bọc kim loại</a:t>
              </a:r>
            </a:p>
          </p:txBody>
        </p:sp>
        <p:sp>
          <p:nvSpPr>
            <p:cNvPr id="15377" name="Text Box 64"/>
            <p:cNvSpPr txBox="1">
              <a:spLocks noChangeArrowheads="1"/>
            </p:cNvSpPr>
            <p:nvPr/>
          </p:nvSpPr>
          <p:spPr bwMode="auto">
            <a:xfrm>
              <a:off x="4896" y="768"/>
              <a:ext cx="528" cy="615"/>
            </a:xfrm>
            <a:prstGeom prst="rect">
              <a:avLst/>
            </a:prstGeom>
            <a:noFill/>
            <a:ln w="9525">
              <a:noFill/>
              <a:miter lim="800000"/>
              <a:headEnd/>
              <a:tailEnd/>
            </a:ln>
            <a:effectLst/>
          </p:spPr>
          <p:txBody>
            <a:bodyPr>
              <a:spAutoFit/>
            </a:bodyPr>
            <a:lstStyle/>
            <a:p>
              <a:pPr>
                <a:spcBef>
                  <a:spcPct val="50000"/>
                </a:spcBef>
              </a:pPr>
              <a:r>
                <a:rPr lang="en-US"/>
                <a:t>Khí neon</a:t>
              </a:r>
            </a:p>
          </p:txBody>
        </p:sp>
        <p:grpSp>
          <p:nvGrpSpPr>
            <p:cNvPr id="3" name="Group 65"/>
            <p:cNvGrpSpPr>
              <a:grpSpLocks/>
            </p:cNvGrpSpPr>
            <p:nvPr/>
          </p:nvGrpSpPr>
          <p:grpSpPr bwMode="auto">
            <a:xfrm>
              <a:off x="3888" y="576"/>
              <a:ext cx="603" cy="2448"/>
              <a:chOff x="4319" y="1872"/>
              <a:chExt cx="411" cy="2448"/>
            </a:xfrm>
          </p:grpSpPr>
          <p:sp>
            <p:nvSpPr>
              <p:cNvPr id="15384" name="AutoShape 66"/>
              <p:cNvSpPr>
                <a:spLocks noChangeArrowheads="1"/>
              </p:cNvSpPr>
              <p:nvPr/>
            </p:nvSpPr>
            <p:spPr bwMode="auto">
              <a:xfrm rot="5400000">
                <a:off x="4211" y="3801"/>
                <a:ext cx="627" cy="411"/>
              </a:xfrm>
              <a:prstGeom prst="flowChartDelay">
                <a:avLst/>
              </a:prstGeom>
              <a:solidFill>
                <a:srgbClr val="B2B2B2"/>
              </a:solidFill>
              <a:ln w="9525">
                <a:solidFill>
                  <a:schemeClr val="tx1"/>
                </a:solidFill>
                <a:miter lim="800000"/>
                <a:headEnd/>
                <a:tailEnd/>
              </a:ln>
              <a:effectLst/>
            </p:spPr>
            <p:txBody>
              <a:bodyPr wrap="none" anchor="ctr"/>
              <a:lstStyle/>
              <a:p>
                <a:endParaRPr lang="vi-VN"/>
              </a:p>
            </p:txBody>
          </p:sp>
          <p:sp>
            <p:nvSpPr>
              <p:cNvPr id="15385" name="AutoShape 67"/>
              <p:cNvSpPr>
                <a:spLocks noChangeArrowheads="1"/>
              </p:cNvSpPr>
              <p:nvPr/>
            </p:nvSpPr>
            <p:spPr bwMode="auto">
              <a:xfrm rot="-5400000">
                <a:off x="4212" y="1979"/>
                <a:ext cx="625" cy="411"/>
              </a:xfrm>
              <a:prstGeom prst="flowChartDelay">
                <a:avLst/>
              </a:prstGeom>
              <a:solidFill>
                <a:srgbClr val="B2B2B2"/>
              </a:solidFill>
              <a:ln w="9525">
                <a:solidFill>
                  <a:schemeClr val="tx1"/>
                </a:solidFill>
                <a:miter lim="800000"/>
                <a:headEnd/>
                <a:tailEnd/>
              </a:ln>
              <a:effectLst/>
            </p:spPr>
            <p:txBody>
              <a:bodyPr wrap="none" anchor="ctr"/>
              <a:lstStyle/>
              <a:p>
                <a:endParaRPr lang="vi-VN"/>
              </a:p>
            </p:txBody>
          </p:sp>
          <p:sp>
            <p:nvSpPr>
              <p:cNvPr id="15386" name="Rectangle 68" descr="5%"/>
              <p:cNvSpPr>
                <a:spLocks noChangeArrowheads="1"/>
              </p:cNvSpPr>
              <p:nvPr/>
            </p:nvSpPr>
            <p:spPr bwMode="auto">
              <a:xfrm rot="10800000">
                <a:off x="4319" y="2497"/>
                <a:ext cx="411" cy="1197"/>
              </a:xfrm>
              <a:prstGeom prst="rect">
                <a:avLst/>
              </a:prstGeom>
              <a:pattFill prst="pct5">
                <a:fgClr>
                  <a:srgbClr val="3399FF"/>
                </a:fgClr>
                <a:bgClr>
                  <a:schemeClr val="bg1"/>
                </a:bgClr>
              </a:pattFill>
              <a:ln w="9525">
                <a:solidFill>
                  <a:schemeClr val="tx1"/>
                </a:solidFill>
                <a:miter lim="800000"/>
                <a:headEnd/>
                <a:tailEnd/>
              </a:ln>
              <a:effectLst/>
            </p:spPr>
            <p:txBody>
              <a:bodyPr wrap="none" anchor="ctr"/>
              <a:lstStyle/>
              <a:p>
                <a:endParaRPr lang="vi-VN"/>
              </a:p>
            </p:txBody>
          </p:sp>
          <p:sp>
            <p:nvSpPr>
              <p:cNvPr id="15387" name="Freeform 69" descr="5%"/>
              <p:cNvSpPr>
                <a:spLocks/>
              </p:cNvSpPr>
              <p:nvPr/>
            </p:nvSpPr>
            <p:spPr bwMode="auto">
              <a:xfrm rot="10800000">
                <a:off x="4529" y="3008"/>
                <a:ext cx="120" cy="677"/>
              </a:xfrm>
              <a:custGeom>
                <a:avLst/>
                <a:gdLst>
                  <a:gd name="T0" fmla="*/ 110 w 112"/>
                  <a:gd name="T1" fmla="*/ 0 h 624"/>
                  <a:gd name="T2" fmla="*/ 110 w 112"/>
                  <a:gd name="T3" fmla="*/ 565 h 624"/>
                  <a:gd name="T4" fmla="*/ 0 w 112"/>
                  <a:gd name="T5" fmla="*/ 735 h 624"/>
                  <a:gd name="T6" fmla="*/ 0 60000 65536"/>
                  <a:gd name="T7" fmla="*/ 0 60000 65536"/>
                  <a:gd name="T8" fmla="*/ 0 60000 65536"/>
                </a:gdLst>
                <a:ahLst/>
                <a:cxnLst>
                  <a:cxn ang="T6">
                    <a:pos x="T0" y="T1"/>
                  </a:cxn>
                  <a:cxn ang="T7">
                    <a:pos x="T2" y="T3"/>
                  </a:cxn>
                  <a:cxn ang="T8">
                    <a:pos x="T4" y="T5"/>
                  </a:cxn>
                </a:cxnLst>
                <a:rect l="0" t="0" r="r" b="b"/>
                <a:pathLst>
                  <a:path w="112" h="624">
                    <a:moveTo>
                      <a:pt x="96" y="0"/>
                    </a:moveTo>
                    <a:cubicBezTo>
                      <a:pt x="104" y="188"/>
                      <a:pt x="112" y="376"/>
                      <a:pt x="96" y="480"/>
                    </a:cubicBezTo>
                    <a:cubicBezTo>
                      <a:pt x="80" y="584"/>
                      <a:pt x="16" y="600"/>
                      <a:pt x="0" y="624"/>
                    </a:cubicBezTo>
                  </a:path>
                </a:pathLst>
              </a:custGeom>
              <a:pattFill prst="pct5">
                <a:fgClr>
                  <a:srgbClr val="6600CC"/>
                </a:fgClr>
                <a:bgClr>
                  <a:schemeClr val="bg1"/>
                </a:bgClr>
              </a:pattFill>
              <a:ln w="38100" cmpd="sng">
                <a:solidFill>
                  <a:schemeClr val="tx1"/>
                </a:solidFill>
                <a:round/>
                <a:headEnd/>
                <a:tailEnd/>
              </a:ln>
              <a:effectLst/>
            </p:spPr>
            <p:txBody>
              <a:bodyPr/>
              <a:lstStyle/>
              <a:p>
                <a:endParaRPr lang="en-US"/>
              </a:p>
            </p:txBody>
          </p:sp>
          <p:sp>
            <p:nvSpPr>
              <p:cNvPr id="15388" name="Freeform 70" descr="5%"/>
              <p:cNvSpPr>
                <a:spLocks/>
              </p:cNvSpPr>
              <p:nvPr/>
            </p:nvSpPr>
            <p:spPr bwMode="auto">
              <a:xfrm rot="10800000">
                <a:off x="4423" y="2497"/>
                <a:ext cx="128" cy="676"/>
              </a:xfrm>
              <a:custGeom>
                <a:avLst/>
                <a:gdLst>
                  <a:gd name="T0" fmla="*/ 12 w 176"/>
                  <a:gd name="T1" fmla="*/ 714 h 640"/>
                  <a:gd name="T2" fmla="*/ 12 w 176"/>
                  <a:gd name="T3" fmla="*/ 179 h 640"/>
                  <a:gd name="T4" fmla="*/ 89 w 176"/>
                  <a:gd name="T5" fmla="*/ 18 h 640"/>
                  <a:gd name="T6" fmla="*/ 38 w 176"/>
                  <a:gd name="T7" fmla="*/ 72 h 6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6" h="640">
                    <a:moveTo>
                      <a:pt x="24" y="640"/>
                    </a:moveTo>
                    <a:cubicBezTo>
                      <a:pt x="12" y="452"/>
                      <a:pt x="0" y="264"/>
                      <a:pt x="24" y="160"/>
                    </a:cubicBezTo>
                    <a:cubicBezTo>
                      <a:pt x="48" y="56"/>
                      <a:pt x="160" y="32"/>
                      <a:pt x="168" y="16"/>
                    </a:cubicBezTo>
                    <a:cubicBezTo>
                      <a:pt x="176" y="0"/>
                      <a:pt x="88" y="56"/>
                      <a:pt x="72" y="64"/>
                    </a:cubicBezTo>
                  </a:path>
                </a:pathLst>
              </a:custGeom>
              <a:pattFill prst="pct5">
                <a:fgClr>
                  <a:srgbClr val="B2B2B2"/>
                </a:fgClr>
                <a:bgClr>
                  <a:schemeClr val="bg1"/>
                </a:bgClr>
              </a:pattFill>
              <a:ln w="38100" cmpd="sng">
                <a:solidFill>
                  <a:schemeClr val="tx1"/>
                </a:solidFill>
                <a:round/>
                <a:headEnd/>
                <a:tailEnd/>
              </a:ln>
              <a:effectLst/>
            </p:spPr>
            <p:txBody>
              <a:bodyPr/>
              <a:lstStyle/>
              <a:p>
                <a:endParaRPr lang="en-US"/>
              </a:p>
            </p:txBody>
          </p:sp>
        </p:grpSp>
        <p:sp>
          <p:nvSpPr>
            <p:cNvPr id="15379" name="Line 71"/>
            <p:cNvSpPr>
              <a:spLocks noChangeShapeType="1"/>
            </p:cNvSpPr>
            <p:nvPr/>
          </p:nvSpPr>
          <p:spPr bwMode="auto">
            <a:xfrm rot="5400000" flipH="1">
              <a:off x="3360" y="2064"/>
              <a:ext cx="672" cy="384"/>
            </a:xfrm>
            <a:prstGeom prst="line">
              <a:avLst/>
            </a:prstGeom>
            <a:noFill/>
            <a:ln w="9525">
              <a:solidFill>
                <a:schemeClr val="tx1"/>
              </a:solidFill>
              <a:round/>
              <a:headEnd type="triangle" w="med" len="med"/>
              <a:tailEnd/>
            </a:ln>
            <a:effectLst/>
          </p:spPr>
          <p:txBody>
            <a:bodyPr/>
            <a:lstStyle/>
            <a:p>
              <a:endParaRPr lang="en-US"/>
            </a:p>
          </p:txBody>
        </p:sp>
        <p:sp>
          <p:nvSpPr>
            <p:cNvPr id="15380" name="Line 72"/>
            <p:cNvSpPr>
              <a:spLocks noChangeShapeType="1"/>
            </p:cNvSpPr>
            <p:nvPr/>
          </p:nvSpPr>
          <p:spPr bwMode="auto">
            <a:xfrm rot="10800000" flipH="1">
              <a:off x="4238" y="1824"/>
              <a:ext cx="466" cy="387"/>
            </a:xfrm>
            <a:prstGeom prst="line">
              <a:avLst/>
            </a:prstGeom>
            <a:noFill/>
            <a:ln w="9525">
              <a:solidFill>
                <a:schemeClr val="tx1"/>
              </a:solidFill>
              <a:round/>
              <a:headEnd type="triangle" w="med" len="med"/>
              <a:tailEnd/>
            </a:ln>
            <a:effectLst/>
          </p:spPr>
          <p:txBody>
            <a:bodyPr/>
            <a:lstStyle/>
            <a:p>
              <a:endParaRPr lang="en-US"/>
            </a:p>
          </p:txBody>
        </p:sp>
        <p:sp>
          <p:nvSpPr>
            <p:cNvPr id="15381" name="Line 73"/>
            <p:cNvSpPr>
              <a:spLocks noChangeShapeType="1"/>
            </p:cNvSpPr>
            <p:nvPr/>
          </p:nvSpPr>
          <p:spPr bwMode="auto">
            <a:xfrm rot="10800000">
              <a:off x="4248" y="1486"/>
              <a:ext cx="456" cy="338"/>
            </a:xfrm>
            <a:prstGeom prst="line">
              <a:avLst/>
            </a:prstGeom>
            <a:noFill/>
            <a:ln w="9525">
              <a:solidFill>
                <a:schemeClr val="tx1"/>
              </a:solidFill>
              <a:round/>
              <a:headEnd/>
              <a:tailEnd type="triangle" w="med" len="med"/>
            </a:ln>
            <a:effectLst/>
          </p:spPr>
          <p:txBody>
            <a:bodyPr/>
            <a:lstStyle/>
            <a:p>
              <a:endParaRPr lang="en-US"/>
            </a:p>
          </p:txBody>
        </p:sp>
        <p:sp>
          <p:nvSpPr>
            <p:cNvPr id="15382" name="Line 74"/>
            <p:cNvSpPr>
              <a:spLocks noChangeShapeType="1"/>
            </p:cNvSpPr>
            <p:nvPr/>
          </p:nvSpPr>
          <p:spPr bwMode="auto">
            <a:xfrm flipH="1">
              <a:off x="4320" y="1008"/>
              <a:ext cx="576" cy="384"/>
            </a:xfrm>
            <a:prstGeom prst="line">
              <a:avLst/>
            </a:prstGeom>
            <a:noFill/>
            <a:ln w="9525">
              <a:solidFill>
                <a:schemeClr val="tx1"/>
              </a:solidFill>
              <a:round/>
              <a:headEnd/>
              <a:tailEnd type="triangle" w="med" len="med"/>
            </a:ln>
            <a:effectLst/>
          </p:spPr>
          <p:txBody>
            <a:bodyPr/>
            <a:lstStyle/>
            <a:p>
              <a:endParaRPr lang="en-US"/>
            </a:p>
          </p:txBody>
        </p:sp>
        <p:sp>
          <p:nvSpPr>
            <p:cNvPr id="15383" name="Line 78"/>
            <p:cNvSpPr>
              <a:spLocks noChangeShapeType="1"/>
            </p:cNvSpPr>
            <p:nvPr/>
          </p:nvSpPr>
          <p:spPr bwMode="auto">
            <a:xfrm rot="-5400000" flipH="1" flipV="1">
              <a:off x="3216" y="1104"/>
              <a:ext cx="1104" cy="528"/>
            </a:xfrm>
            <a:prstGeom prst="line">
              <a:avLst/>
            </a:prstGeom>
            <a:noFill/>
            <a:ln w="9525">
              <a:solidFill>
                <a:schemeClr val="tx1"/>
              </a:solidFill>
              <a:round/>
              <a:headEnd type="triangle" w="med" len="med"/>
              <a:tailEnd/>
            </a:ln>
            <a:effectLst/>
          </p:spPr>
          <p:txBody>
            <a:bodyPr/>
            <a:lstStyle/>
            <a:p>
              <a:endParaRPr lang="en-US"/>
            </a:p>
          </p:txBody>
        </p:sp>
      </p:grpSp>
      <p:sp>
        <p:nvSpPr>
          <p:cNvPr id="41040" name="Text Box 80"/>
          <p:cNvSpPr txBox="1">
            <a:spLocks noChangeArrowheads="1"/>
          </p:cNvSpPr>
          <p:nvPr/>
        </p:nvSpPr>
        <p:spPr bwMode="auto">
          <a:xfrm>
            <a:off x="0" y="4724400"/>
            <a:ext cx="8763000" cy="830263"/>
          </a:xfrm>
          <a:prstGeom prst="rect">
            <a:avLst/>
          </a:prstGeom>
          <a:noFill/>
          <a:ln w="9525">
            <a:noFill/>
            <a:miter lim="800000"/>
            <a:headEnd/>
            <a:tailEnd/>
          </a:ln>
          <a:effectLst/>
        </p:spPr>
        <p:txBody>
          <a:bodyPr wrap="square">
            <a:spAutoFit/>
          </a:bodyPr>
          <a:lstStyle/>
          <a:p>
            <a:pPr algn="just">
              <a:spcBef>
                <a:spcPct val="50000"/>
              </a:spcBef>
            </a:pPr>
            <a:r>
              <a:rPr lang="en-US" sz="2400" dirty="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C6</a:t>
            </a:r>
            <a:r>
              <a:rPr lang="en-US" sz="2400" dirty="0" smtClean="0">
                <a:latin typeface="Times New Roman" pitchFamily="18" charset="0"/>
                <a:cs typeface="Times New Roman" pitchFamily="18" charset="0"/>
              </a:rPr>
              <a:t> : </a:t>
            </a:r>
            <a:r>
              <a:rPr lang="en-US" sz="2400" dirty="0">
                <a:latin typeface="Times New Roman" pitchFamily="18" charset="0"/>
                <a:cs typeface="Times New Roman" pitchFamily="18" charset="0"/>
              </a:rPr>
              <a:t>Đèn sáng do hai đầu dây đèn nóng phát sáng hay do vùng chất khí ở giữa hai đầu dây này phát sáng? </a:t>
            </a:r>
          </a:p>
        </p:txBody>
      </p:sp>
      <p:sp>
        <p:nvSpPr>
          <p:cNvPr id="41042" name="Text Box 82"/>
          <p:cNvSpPr txBox="1">
            <a:spLocks noChangeArrowheads="1"/>
          </p:cNvSpPr>
          <p:nvPr/>
        </p:nvSpPr>
        <p:spPr bwMode="auto">
          <a:xfrm>
            <a:off x="0" y="5867400"/>
            <a:ext cx="2514600" cy="461963"/>
          </a:xfrm>
          <a:prstGeom prst="rect">
            <a:avLst/>
          </a:prstGeom>
          <a:noFill/>
          <a:ln w="9525">
            <a:noFill/>
            <a:miter lim="800000"/>
            <a:headEnd/>
            <a:tailEnd/>
          </a:ln>
          <a:effectLst/>
        </p:spPr>
        <p:txBody>
          <a:bodyPr>
            <a:spAutoFit/>
          </a:bodyPr>
          <a:lstStyle/>
          <a:p>
            <a:pPr>
              <a:spcBef>
                <a:spcPct val="50000"/>
              </a:spcBef>
              <a:buFontTx/>
              <a:buChar char="•"/>
            </a:pPr>
            <a:r>
              <a:rPr lang="en-US" sz="2400" b="1" dirty="0">
                <a:solidFill>
                  <a:srgbClr val="0000FF"/>
                </a:solidFill>
                <a:latin typeface="Times New Roman" pitchFamily="18" charset="0"/>
                <a:cs typeface="Times New Roman" pitchFamily="18" charset="0"/>
              </a:rPr>
              <a:t> Kết luận</a:t>
            </a:r>
          </a:p>
        </p:txBody>
      </p:sp>
      <p:sp>
        <p:nvSpPr>
          <p:cNvPr id="41043" name="Text Box 83"/>
          <p:cNvSpPr txBox="1">
            <a:spLocks noChangeArrowheads="1"/>
          </p:cNvSpPr>
          <p:nvPr/>
        </p:nvSpPr>
        <p:spPr bwMode="auto">
          <a:xfrm>
            <a:off x="990600" y="5867400"/>
            <a:ext cx="7696200" cy="830263"/>
          </a:xfrm>
          <a:prstGeom prst="rect">
            <a:avLst/>
          </a:prstGeom>
          <a:noFill/>
          <a:ln w="9525">
            <a:noFill/>
            <a:miter lim="800000"/>
            <a:headEnd/>
            <a:tailEnd/>
          </a:ln>
          <a:effectLst/>
        </p:spPr>
        <p:txBody>
          <a:bodyPr wrap="square">
            <a:spAutoFit/>
          </a:bodyPr>
          <a:lstStyle/>
          <a:p>
            <a:pPr>
              <a:spcBef>
                <a:spcPct val="50000"/>
              </a:spcBef>
            </a:pPr>
            <a:r>
              <a:rPr lang="en-US" sz="2400" b="1" i="1" dirty="0">
                <a:solidFill>
                  <a:schemeClr val="accent1"/>
                </a:solidFill>
                <a:latin typeface="Times New Roman" pitchFamily="18" charset="0"/>
                <a:cs typeface="Times New Roman" pitchFamily="18" charset="0"/>
              </a:rPr>
              <a:t>     Dòng điện chạy qua chất khí trong bóng đèn của bút thử điện làm chất khí này…………...</a:t>
            </a:r>
          </a:p>
        </p:txBody>
      </p:sp>
      <p:sp>
        <p:nvSpPr>
          <p:cNvPr id="41044" name="Text Box 84"/>
          <p:cNvSpPr txBox="1">
            <a:spLocks noChangeArrowheads="1"/>
          </p:cNvSpPr>
          <p:nvPr/>
        </p:nvSpPr>
        <p:spPr bwMode="auto">
          <a:xfrm>
            <a:off x="4343400" y="6172200"/>
            <a:ext cx="2057400" cy="461962"/>
          </a:xfrm>
          <a:prstGeom prst="rect">
            <a:avLst/>
          </a:prstGeom>
          <a:noFill/>
          <a:ln w="9525">
            <a:noFill/>
            <a:miter lim="800000"/>
            <a:headEnd/>
            <a:tailEnd/>
          </a:ln>
          <a:effectLst/>
        </p:spPr>
        <p:txBody>
          <a:bodyPr>
            <a:spAutoFit/>
          </a:bodyPr>
          <a:lstStyle/>
          <a:p>
            <a:pPr>
              <a:spcBef>
                <a:spcPct val="50000"/>
              </a:spcBef>
            </a:pPr>
            <a:r>
              <a:rPr lang="en-US" sz="2400" b="1" dirty="0">
                <a:solidFill>
                  <a:srgbClr val="C00000"/>
                </a:solidFill>
                <a:latin typeface="Times New Roman" pitchFamily="18" charset="0"/>
                <a:cs typeface="Times New Roman" pitchFamily="18" charset="0"/>
              </a:rPr>
              <a:t>phát sáng </a:t>
            </a:r>
          </a:p>
        </p:txBody>
      </p:sp>
      <p:pic>
        <p:nvPicPr>
          <p:cNvPr id="41045" name="Picture 85" descr="but thử điện"/>
          <p:cNvPicPr>
            <a:picLocks noChangeAspect="1" noChangeArrowheads="1"/>
          </p:cNvPicPr>
          <p:nvPr/>
        </p:nvPicPr>
        <p:blipFill>
          <a:blip r:embed="rId3"/>
          <a:srcRect/>
          <a:stretch>
            <a:fillRect/>
          </a:stretch>
        </p:blipFill>
        <p:spPr bwMode="auto">
          <a:xfrm>
            <a:off x="609600" y="1524000"/>
            <a:ext cx="3505200" cy="2141538"/>
          </a:xfrm>
          <a:prstGeom prst="rect">
            <a:avLst/>
          </a:prstGeom>
          <a:noFill/>
          <a:ln w="9525">
            <a:noFill/>
            <a:miter lim="800000"/>
            <a:headEnd/>
            <a:tailEnd/>
          </a:ln>
        </p:spPr>
      </p:pic>
      <p:sp>
        <p:nvSpPr>
          <p:cNvPr id="41047" name="AutoShape 87"/>
          <p:cNvSpPr>
            <a:spLocks noChangeArrowheads="1"/>
          </p:cNvSpPr>
          <p:nvPr/>
        </p:nvSpPr>
        <p:spPr bwMode="auto">
          <a:xfrm>
            <a:off x="6477000" y="1752600"/>
            <a:ext cx="1447800" cy="1143000"/>
          </a:xfrm>
          <a:prstGeom prst="star32">
            <a:avLst>
              <a:gd name="adj" fmla="val 37500"/>
            </a:avLst>
          </a:prstGeom>
          <a:solidFill>
            <a:srgbClr val="FFFF00">
              <a:alpha val="52940"/>
            </a:srgbClr>
          </a:solidFill>
          <a:ln w="9525">
            <a:noFill/>
            <a:miter lim="800000"/>
            <a:headEnd/>
            <a:tailEnd/>
          </a:ln>
          <a:effectLst/>
        </p:spPr>
        <p:txBody>
          <a:bodyPr wrap="none" anchor="ctr"/>
          <a:lstStyle/>
          <a:p>
            <a:endParaRPr lang="vi-VN"/>
          </a:p>
        </p:txBody>
      </p:sp>
      <p:sp>
        <p:nvSpPr>
          <p:cNvPr id="33" name="Text Box 16"/>
          <p:cNvSpPr txBox="1">
            <a:spLocks noChangeArrowheads="1"/>
          </p:cNvSpPr>
          <p:nvPr/>
        </p:nvSpPr>
        <p:spPr bwMode="auto">
          <a:xfrm>
            <a:off x="0" y="4191000"/>
            <a:ext cx="8382000" cy="461665"/>
          </a:xfrm>
          <a:prstGeom prst="rect">
            <a:avLst/>
          </a:prstGeom>
          <a:noFill/>
          <a:ln w="9525">
            <a:noFill/>
            <a:miter lim="800000"/>
            <a:headEnd/>
            <a:tailEnd/>
          </a:ln>
        </p:spPr>
        <p:txBody>
          <a:bodyPr wrap="square">
            <a:spAutoFit/>
          </a:bodyPr>
          <a:lstStyle/>
          <a:p>
            <a:pPr algn="just">
              <a:spcBef>
                <a:spcPct val="50000"/>
              </a:spcBef>
            </a:pPr>
            <a:r>
              <a:rPr lang="en-US" sz="2400" b="1" i="1" dirty="0">
                <a:solidFill>
                  <a:srgbClr val="0000FF"/>
                </a:solidFill>
                <a:latin typeface="Times New Roman" pitchFamily="18" charset="0"/>
                <a:cs typeface="Times New Roman" pitchFamily="18" charset="0"/>
              </a:rPr>
              <a:t>Hai đầu dây bên trong bóng đèn của bút thử điện tách rời nhau</a:t>
            </a:r>
          </a:p>
        </p:txBody>
      </p:sp>
      <p:sp>
        <p:nvSpPr>
          <p:cNvPr id="30" name="Text Box 4"/>
          <p:cNvSpPr txBox="1">
            <a:spLocks noChangeArrowheads="1"/>
          </p:cNvSpPr>
          <p:nvPr/>
        </p:nvSpPr>
        <p:spPr bwMode="auto">
          <a:xfrm>
            <a:off x="284018" y="251979"/>
            <a:ext cx="4495800" cy="861774"/>
          </a:xfrm>
          <a:prstGeom prst="rect">
            <a:avLst/>
          </a:prstGeom>
          <a:noFill/>
          <a:ln w="9525">
            <a:noFill/>
            <a:miter lim="800000"/>
            <a:headEnd/>
            <a:tailEnd/>
          </a:ln>
          <a:effectLst/>
        </p:spPr>
        <p:txBody>
          <a:bodyPr wrap="square">
            <a:spAutoFit/>
          </a:bodyPr>
          <a:lstStyle/>
          <a:p>
            <a:pPr>
              <a:spcBef>
                <a:spcPct val="50000"/>
              </a:spcBef>
            </a:pPr>
            <a:r>
              <a:rPr lang="en-US" sz="2000" b="1" i="1" dirty="0" smtClean="0">
                <a:solidFill>
                  <a:schemeClr val="accent3">
                    <a:lumMod val="75000"/>
                  </a:schemeClr>
                </a:solidFill>
                <a:latin typeface="Times New Roman" pitchFamily="18" charset="0"/>
                <a:cs typeface="Times New Roman" pitchFamily="18" charset="0"/>
              </a:rPr>
              <a:t>II. TÁC DỤNG PHÁT SÁNG</a:t>
            </a:r>
          </a:p>
          <a:p>
            <a:pPr>
              <a:spcBef>
                <a:spcPct val="50000"/>
              </a:spcBef>
            </a:pPr>
            <a:r>
              <a:rPr lang="en-US" sz="2000" b="1" i="1" dirty="0" smtClean="0">
                <a:solidFill>
                  <a:schemeClr val="accent3">
                    <a:lumMod val="75000"/>
                  </a:schemeClr>
                </a:solidFill>
                <a:latin typeface="Times New Roman" pitchFamily="18" charset="0"/>
                <a:cs typeface="Times New Roman" pitchFamily="18" charset="0"/>
              </a:rPr>
              <a:t>1</a:t>
            </a:r>
            <a:r>
              <a:rPr lang="en-US" sz="2000" b="1" i="1" dirty="0">
                <a:solidFill>
                  <a:schemeClr val="accent3">
                    <a:lumMod val="75000"/>
                  </a:schemeClr>
                </a:solidFill>
                <a:latin typeface="Times New Roman" pitchFamily="18" charset="0"/>
                <a:cs typeface="Times New Roman" pitchFamily="18" charset="0"/>
              </a:rPr>
              <a:t>. Bóng đèn bút thử điện</a:t>
            </a:r>
          </a:p>
        </p:txBody>
      </p:sp>
      <p:sp>
        <p:nvSpPr>
          <p:cNvPr id="29" name="Text Box 19"/>
          <p:cNvSpPr txBox="1">
            <a:spLocks noChangeArrowheads="1"/>
          </p:cNvSpPr>
          <p:nvPr/>
        </p:nvSpPr>
        <p:spPr bwMode="auto">
          <a:xfrm>
            <a:off x="0" y="5334000"/>
            <a:ext cx="8534400" cy="461665"/>
          </a:xfrm>
          <a:prstGeom prst="rect">
            <a:avLst/>
          </a:prstGeom>
          <a:noFill/>
          <a:ln w="9525">
            <a:noFill/>
            <a:miter lim="800000"/>
            <a:headEnd/>
            <a:tailEnd/>
          </a:ln>
        </p:spPr>
        <p:txBody>
          <a:bodyPr wrap="square">
            <a:spAutoFit/>
          </a:bodyPr>
          <a:lstStyle/>
          <a:p>
            <a:pPr algn="just">
              <a:spcBef>
                <a:spcPct val="50000"/>
              </a:spcBef>
            </a:pPr>
            <a:r>
              <a:rPr lang="en-US" sz="2400" b="1" i="1" dirty="0" smtClean="0">
                <a:solidFill>
                  <a:srgbClr val="002060"/>
                </a:solidFill>
                <a:latin typeface="Times New Roman" pitchFamily="18" charset="0"/>
                <a:cs typeface="Times New Roman" pitchFamily="18" charset="0"/>
              </a:rPr>
              <a:t> </a:t>
            </a:r>
            <a:r>
              <a:rPr lang="en-US" sz="2400" b="1" i="1" dirty="0">
                <a:solidFill>
                  <a:srgbClr val="002060"/>
                </a:solidFill>
                <a:latin typeface="Times New Roman" pitchFamily="18" charset="0"/>
                <a:cs typeface="Times New Roman" pitchFamily="18" charset="0"/>
              </a:rPr>
              <a:t>Đèn sáng do vùng chất khí giữa hai dầu dây đèn phát sáng.</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41045"/>
                                        </p:tgtEl>
                                        <p:attrNameLst>
                                          <p:attrName>style.visibility</p:attrName>
                                        </p:attrNameLst>
                                      </p:cBhvr>
                                      <p:to>
                                        <p:strVal val="visible"/>
                                      </p:to>
                                    </p:set>
                                    <p:animEffect transition="in" filter="box(in)">
                                      <p:cBhvr>
                                        <p:cTn id="14" dur="1000"/>
                                        <p:tgtEl>
                                          <p:spTgt spid="4104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amond(in)">
                                      <p:cBhvr>
                                        <p:cTn id="19" dur="1000"/>
                                        <p:tgtEl>
                                          <p:spTgt spid="2"/>
                                        </p:tgtEl>
                                      </p:cBhvr>
                                    </p:animEffect>
                                  </p:childTnLst>
                                </p:cTn>
                              </p:par>
                            </p:childTnLst>
                          </p:cTn>
                        </p:par>
                        <p:par>
                          <p:cTn id="20" fill="hold" nodeType="afterGroup">
                            <p:stCondLst>
                              <p:cond delay="100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41020"/>
                                        </p:tgtEl>
                                        <p:attrNameLst>
                                          <p:attrName>style.visibility</p:attrName>
                                        </p:attrNameLst>
                                      </p:cBhvr>
                                      <p:to>
                                        <p:strVal val="visible"/>
                                      </p:to>
                                    </p:set>
                                    <p:anim calcmode="discrete" valueType="clr">
                                      <p:cBhvr override="childStyle">
                                        <p:cTn id="23" dur="80"/>
                                        <p:tgtEl>
                                          <p:spTgt spid="41020"/>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41020"/>
                                        </p:tgtEl>
                                        <p:attrNameLst>
                                          <p:attrName>fillcolor</p:attrName>
                                        </p:attrNameLst>
                                      </p:cBhvr>
                                      <p:tavLst>
                                        <p:tav tm="0">
                                          <p:val>
                                            <p:clrVal>
                                              <a:schemeClr val="accent2"/>
                                            </p:clrVal>
                                          </p:val>
                                        </p:tav>
                                        <p:tav tm="50000">
                                          <p:val>
                                            <p:clrVal>
                                              <a:schemeClr val="hlink"/>
                                            </p:clrVal>
                                          </p:val>
                                        </p:tav>
                                      </p:tavLst>
                                    </p:anim>
                                    <p:set>
                                      <p:cBhvr>
                                        <p:cTn id="25" dur="80"/>
                                        <p:tgtEl>
                                          <p:spTgt spid="41020"/>
                                        </p:tgtEl>
                                        <p:attrNameLst>
                                          <p:attrName>fill.type</p:attrName>
                                        </p:attrNameLst>
                                      </p:cBhvr>
                                      <p:to>
                                        <p:strVal val="solid"/>
                                      </p:to>
                                    </p:set>
                                  </p:childTnLst>
                                </p:cTn>
                              </p:par>
                              <p:par>
                                <p:cTn id="26" presetID="10"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2000"/>
                                        <p:tgtEl>
                                          <p:spTgt spid="3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33">
                                            <p:txEl>
                                              <p:pRg st="0" end="0"/>
                                            </p:txEl>
                                          </p:spTgt>
                                        </p:tgtEl>
                                        <p:attrNameLst>
                                          <p:attrName>style.visibility</p:attrName>
                                        </p:attrNameLst>
                                      </p:cBhvr>
                                      <p:to>
                                        <p:strVal val="visible"/>
                                      </p:to>
                                    </p:set>
                                    <p:animEffect transition="in" filter="wipe(down)">
                                      <p:cBhvr>
                                        <p:cTn id="33" dur="500"/>
                                        <p:tgtEl>
                                          <p:spTgt spid="33">
                                            <p:txEl>
                                              <p:pRg st="0" end="0"/>
                                            </p:txEl>
                                          </p:spTgt>
                                        </p:tgtEl>
                                      </p:cBhvr>
                                    </p:animEffect>
                                  </p:childTnLst>
                                </p:cTn>
                              </p:par>
                              <p:par>
                                <p:cTn id="34" presetID="4" presetClass="exit" presetSubtype="16" fill="hold" grpId="1" nodeType="withEffect">
                                  <p:stCondLst>
                                    <p:cond delay="0"/>
                                  </p:stCondLst>
                                  <p:iterate type="lt">
                                    <p:tmPct val="0"/>
                                  </p:iterate>
                                  <p:childTnLst>
                                    <p:animEffect transition="out" filter="box(in)">
                                      <p:cBhvr>
                                        <p:cTn id="35" dur="1000"/>
                                        <p:tgtEl>
                                          <p:spTgt spid="41020"/>
                                        </p:tgtEl>
                                      </p:cBhvr>
                                    </p:animEffect>
                                    <p:set>
                                      <p:cBhvr>
                                        <p:cTn id="36" dur="1" fill="hold">
                                          <p:stCondLst>
                                            <p:cond delay="999"/>
                                          </p:stCondLst>
                                        </p:cTn>
                                        <p:tgtEl>
                                          <p:spTgt spid="41020"/>
                                        </p:tgtEl>
                                        <p:attrNameLst>
                                          <p:attrName>style.visibility</p:attrName>
                                        </p:attrNameLst>
                                      </p:cBhvr>
                                      <p:to>
                                        <p:strVal val="hidden"/>
                                      </p:to>
                                    </p:set>
                                  </p:childTnLst>
                                </p:cTn>
                              </p:par>
                              <p:par>
                                <p:cTn id="37" presetID="27" presetClass="entr" presetSubtype="0" fill="hold" grpId="0" nodeType="withEffect">
                                  <p:stCondLst>
                                    <p:cond delay="0"/>
                                  </p:stCondLst>
                                  <p:iterate type="lt">
                                    <p:tmPct val="50000"/>
                                  </p:iterate>
                                  <p:childTnLst>
                                    <p:set>
                                      <p:cBhvr>
                                        <p:cTn id="38" dur="1" fill="hold">
                                          <p:stCondLst>
                                            <p:cond delay="0"/>
                                          </p:stCondLst>
                                        </p:cTn>
                                        <p:tgtEl>
                                          <p:spTgt spid="41040"/>
                                        </p:tgtEl>
                                        <p:attrNameLst>
                                          <p:attrName>style.visibility</p:attrName>
                                        </p:attrNameLst>
                                      </p:cBhvr>
                                      <p:to>
                                        <p:strVal val="visible"/>
                                      </p:to>
                                    </p:set>
                                    <p:anim calcmode="discrete" valueType="clr">
                                      <p:cBhvr override="childStyle">
                                        <p:cTn id="39" dur="80"/>
                                        <p:tgtEl>
                                          <p:spTgt spid="41040"/>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41040"/>
                                        </p:tgtEl>
                                        <p:attrNameLst>
                                          <p:attrName>fillcolor</p:attrName>
                                        </p:attrNameLst>
                                      </p:cBhvr>
                                      <p:tavLst>
                                        <p:tav tm="0">
                                          <p:val>
                                            <p:clrVal>
                                              <a:schemeClr val="accent2"/>
                                            </p:clrVal>
                                          </p:val>
                                        </p:tav>
                                        <p:tav tm="50000">
                                          <p:val>
                                            <p:clrVal>
                                              <a:schemeClr val="hlink"/>
                                            </p:clrVal>
                                          </p:val>
                                        </p:tav>
                                      </p:tavLst>
                                    </p:anim>
                                    <p:set>
                                      <p:cBhvr>
                                        <p:cTn id="41" dur="80"/>
                                        <p:tgtEl>
                                          <p:spTgt spid="41040"/>
                                        </p:tgtEl>
                                        <p:attrNameLst>
                                          <p:attrName>fill.type</p:attrName>
                                        </p:attrNameLst>
                                      </p:cBhvr>
                                      <p:to>
                                        <p:strVal val="solid"/>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xit" presetSubtype="10" fill="hold" grpId="1" nodeType="clickEffect">
                                  <p:stCondLst>
                                    <p:cond delay="0"/>
                                  </p:stCondLst>
                                  <p:iterate type="lt">
                                    <p:tmPct val="0"/>
                                  </p:iterate>
                                  <p:childTnLst>
                                    <p:animEffect transition="out" filter="blinds(horizontal)">
                                      <p:cBhvr>
                                        <p:cTn id="45" dur="500"/>
                                        <p:tgtEl>
                                          <p:spTgt spid="41040"/>
                                        </p:tgtEl>
                                      </p:cBhvr>
                                    </p:animEffect>
                                    <p:set>
                                      <p:cBhvr>
                                        <p:cTn id="46" dur="1" fill="hold">
                                          <p:stCondLst>
                                            <p:cond delay="499"/>
                                          </p:stCondLst>
                                        </p:cTn>
                                        <p:tgtEl>
                                          <p:spTgt spid="4104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box(in)">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41042"/>
                                        </p:tgtEl>
                                        <p:attrNameLst>
                                          <p:attrName>style.visibility</p:attrName>
                                        </p:attrNameLst>
                                      </p:cBhvr>
                                      <p:to>
                                        <p:strVal val="visible"/>
                                      </p:to>
                                    </p:set>
                                    <p:anim calcmode="discrete" valueType="clr">
                                      <p:cBhvr override="childStyle">
                                        <p:cTn id="56" dur="80"/>
                                        <p:tgtEl>
                                          <p:spTgt spid="41042"/>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41042"/>
                                        </p:tgtEl>
                                        <p:attrNameLst>
                                          <p:attrName>fillcolor</p:attrName>
                                        </p:attrNameLst>
                                      </p:cBhvr>
                                      <p:tavLst>
                                        <p:tav tm="0">
                                          <p:val>
                                            <p:clrVal>
                                              <a:schemeClr val="accent2"/>
                                            </p:clrVal>
                                          </p:val>
                                        </p:tav>
                                        <p:tav tm="50000">
                                          <p:val>
                                            <p:clrVal>
                                              <a:schemeClr val="hlink"/>
                                            </p:clrVal>
                                          </p:val>
                                        </p:tav>
                                      </p:tavLst>
                                    </p:anim>
                                    <p:set>
                                      <p:cBhvr>
                                        <p:cTn id="58" dur="80"/>
                                        <p:tgtEl>
                                          <p:spTgt spid="41042"/>
                                        </p:tgtEl>
                                        <p:attrNameLst>
                                          <p:attrName>fill.type</p:attrName>
                                        </p:attrNameLst>
                                      </p:cBhvr>
                                      <p:to>
                                        <p:strVal val="solid"/>
                                      </p:to>
                                    </p:set>
                                  </p:childTnLst>
                                </p:cTn>
                              </p:par>
                            </p:childTnLst>
                          </p:cTn>
                        </p:par>
                        <p:par>
                          <p:cTn id="59" fill="hold">
                            <p:stCondLst>
                              <p:cond delay="320"/>
                            </p:stCondLst>
                            <p:childTnLst>
                              <p:par>
                                <p:cTn id="60" presetID="27" presetClass="entr" presetSubtype="0" fill="hold" grpId="0" nodeType="afterEffect">
                                  <p:stCondLst>
                                    <p:cond delay="0"/>
                                  </p:stCondLst>
                                  <p:iterate type="lt">
                                    <p:tmPct val="50000"/>
                                  </p:iterate>
                                  <p:childTnLst>
                                    <p:set>
                                      <p:cBhvr>
                                        <p:cTn id="61" dur="1" fill="hold">
                                          <p:stCondLst>
                                            <p:cond delay="0"/>
                                          </p:stCondLst>
                                        </p:cTn>
                                        <p:tgtEl>
                                          <p:spTgt spid="41043"/>
                                        </p:tgtEl>
                                        <p:attrNameLst>
                                          <p:attrName>style.visibility</p:attrName>
                                        </p:attrNameLst>
                                      </p:cBhvr>
                                      <p:to>
                                        <p:strVal val="visible"/>
                                      </p:to>
                                    </p:set>
                                    <p:anim calcmode="discrete" valueType="clr">
                                      <p:cBhvr override="childStyle">
                                        <p:cTn id="62" dur="80"/>
                                        <p:tgtEl>
                                          <p:spTgt spid="41043"/>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41043"/>
                                        </p:tgtEl>
                                        <p:attrNameLst>
                                          <p:attrName>fillcolor</p:attrName>
                                        </p:attrNameLst>
                                      </p:cBhvr>
                                      <p:tavLst>
                                        <p:tav tm="0">
                                          <p:val>
                                            <p:clrVal>
                                              <a:schemeClr val="accent2"/>
                                            </p:clrVal>
                                          </p:val>
                                        </p:tav>
                                        <p:tav tm="50000">
                                          <p:val>
                                            <p:clrVal>
                                              <a:schemeClr val="hlink"/>
                                            </p:clrVal>
                                          </p:val>
                                        </p:tav>
                                      </p:tavLst>
                                    </p:anim>
                                    <p:set>
                                      <p:cBhvr>
                                        <p:cTn id="64" dur="80"/>
                                        <p:tgtEl>
                                          <p:spTgt spid="41043"/>
                                        </p:tgtEl>
                                        <p:attrNameLst>
                                          <p:attrName>fill.type</p:attrName>
                                        </p:attrNameLst>
                                      </p:cBhvr>
                                      <p:to>
                                        <p:strVal val="solid"/>
                                      </p:to>
                                    </p:se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grpId="0" nodeType="clickEffect">
                                  <p:stCondLst>
                                    <p:cond delay="0"/>
                                  </p:stCondLst>
                                  <p:iterate type="lt">
                                    <p:tmPct val="5000"/>
                                  </p:iterate>
                                  <p:childTnLst>
                                    <p:set>
                                      <p:cBhvr>
                                        <p:cTn id="68" dur="1" fill="hold">
                                          <p:stCondLst>
                                            <p:cond delay="0"/>
                                          </p:stCondLst>
                                        </p:cTn>
                                        <p:tgtEl>
                                          <p:spTgt spid="41044"/>
                                        </p:tgtEl>
                                        <p:attrNameLst>
                                          <p:attrName>style.visibility</p:attrName>
                                        </p:attrNameLst>
                                      </p:cBhvr>
                                      <p:to>
                                        <p:strVal val="visible"/>
                                      </p:to>
                                    </p:set>
                                    <p:anim calcmode="lin" valueType="num">
                                      <p:cBhvr>
                                        <p:cTn id="69" dur="1000" fill="hold"/>
                                        <p:tgtEl>
                                          <p:spTgt spid="41044"/>
                                        </p:tgtEl>
                                        <p:attrNameLst>
                                          <p:attrName>ppt_w</p:attrName>
                                        </p:attrNameLst>
                                      </p:cBhvr>
                                      <p:tavLst>
                                        <p:tav tm="0">
                                          <p:val>
                                            <p:fltVal val="0"/>
                                          </p:val>
                                        </p:tav>
                                        <p:tav tm="100000">
                                          <p:val>
                                            <p:strVal val="#ppt_w"/>
                                          </p:val>
                                        </p:tav>
                                      </p:tavLst>
                                    </p:anim>
                                    <p:anim calcmode="lin" valueType="num">
                                      <p:cBhvr>
                                        <p:cTn id="70" dur="1000" fill="hold"/>
                                        <p:tgtEl>
                                          <p:spTgt spid="41044"/>
                                        </p:tgtEl>
                                        <p:attrNameLst>
                                          <p:attrName>ppt_h</p:attrName>
                                        </p:attrNameLst>
                                      </p:cBhvr>
                                      <p:tavLst>
                                        <p:tav tm="0">
                                          <p:val>
                                            <p:fltVal val="0"/>
                                          </p:val>
                                        </p:tav>
                                        <p:tav tm="100000">
                                          <p:val>
                                            <p:strVal val="#ppt_h"/>
                                          </p:val>
                                        </p:tav>
                                      </p:tavLst>
                                    </p:anim>
                                    <p:anim calcmode="lin" valueType="num">
                                      <p:cBhvr>
                                        <p:cTn id="71" dur="1000" fill="hold"/>
                                        <p:tgtEl>
                                          <p:spTgt spid="41044"/>
                                        </p:tgtEl>
                                        <p:attrNameLst>
                                          <p:attrName>style.rotation</p:attrName>
                                        </p:attrNameLst>
                                      </p:cBhvr>
                                      <p:tavLst>
                                        <p:tav tm="0">
                                          <p:val>
                                            <p:fltVal val="90"/>
                                          </p:val>
                                        </p:tav>
                                        <p:tav tm="100000">
                                          <p:val>
                                            <p:fltVal val="0"/>
                                          </p:val>
                                        </p:tav>
                                      </p:tavLst>
                                    </p:anim>
                                    <p:animEffect transition="in" filter="fade">
                                      <p:cBhvr>
                                        <p:cTn id="72" dur="1000"/>
                                        <p:tgtEl>
                                          <p:spTgt spid="41044"/>
                                        </p:tgtEl>
                                      </p:cBhvr>
                                    </p:animEffect>
                                  </p:childTnLst>
                                </p:cTn>
                              </p:par>
                              <p:par>
                                <p:cTn id="73" presetID="55" presetClass="entr" presetSubtype="0" fill="hold" grpId="0" nodeType="withEffect">
                                  <p:stCondLst>
                                    <p:cond delay="0"/>
                                  </p:stCondLst>
                                  <p:childTnLst>
                                    <p:set>
                                      <p:cBhvr>
                                        <p:cTn id="74" dur="1" fill="hold">
                                          <p:stCondLst>
                                            <p:cond delay="0"/>
                                          </p:stCondLst>
                                        </p:cTn>
                                        <p:tgtEl>
                                          <p:spTgt spid="41047"/>
                                        </p:tgtEl>
                                        <p:attrNameLst>
                                          <p:attrName>style.visibility</p:attrName>
                                        </p:attrNameLst>
                                      </p:cBhvr>
                                      <p:to>
                                        <p:strVal val="visible"/>
                                      </p:to>
                                    </p:set>
                                    <p:anim calcmode="lin" valueType="num">
                                      <p:cBhvr>
                                        <p:cTn id="75" dur="1000" fill="hold"/>
                                        <p:tgtEl>
                                          <p:spTgt spid="41047"/>
                                        </p:tgtEl>
                                        <p:attrNameLst>
                                          <p:attrName>ppt_w</p:attrName>
                                        </p:attrNameLst>
                                      </p:cBhvr>
                                      <p:tavLst>
                                        <p:tav tm="0">
                                          <p:val>
                                            <p:strVal val="#ppt_w*0.70"/>
                                          </p:val>
                                        </p:tav>
                                        <p:tav tm="100000">
                                          <p:val>
                                            <p:strVal val="#ppt_w"/>
                                          </p:val>
                                        </p:tav>
                                      </p:tavLst>
                                    </p:anim>
                                    <p:anim calcmode="lin" valueType="num">
                                      <p:cBhvr>
                                        <p:cTn id="76" dur="1000" fill="hold"/>
                                        <p:tgtEl>
                                          <p:spTgt spid="41047"/>
                                        </p:tgtEl>
                                        <p:attrNameLst>
                                          <p:attrName>ppt_h</p:attrName>
                                        </p:attrNameLst>
                                      </p:cBhvr>
                                      <p:tavLst>
                                        <p:tav tm="0">
                                          <p:val>
                                            <p:strVal val="#ppt_h"/>
                                          </p:val>
                                        </p:tav>
                                        <p:tav tm="100000">
                                          <p:val>
                                            <p:strVal val="#ppt_h"/>
                                          </p:val>
                                        </p:tav>
                                      </p:tavLst>
                                    </p:anim>
                                    <p:animEffect transition="in" filter="fade">
                                      <p:cBhvr>
                                        <p:cTn id="77" dur="1000"/>
                                        <p:tgtEl>
                                          <p:spTgt spid="41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0" grpId="0"/>
      <p:bldP spid="41020" grpId="1"/>
      <p:bldP spid="41040" grpId="0"/>
      <p:bldP spid="41040" grpId="1"/>
      <p:bldP spid="41042" grpId="0"/>
      <p:bldP spid="41043" grpId="0"/>
      <p:bldP spid="41044" grpId="0"/>
      <p:bldP spid="41047" grpId="0" animBg="1"/>
      <p:bldP spid="33" grpId="0"/>
      <p:bldP spid="30"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5" name="Picture 5" descr="1a99c9f61a0158779891812f5443212f-Bang-3-mau"/>
          <p:cNvPicPr>
            <a:picLocks noGrp="1" noChangeAspect="1" noChangeArrowheads="1"/>
          </p:cNvPicPr>
          <p:nvPr>
            <p:ph sz="half" idx="2"/>
          </p:nvPr>
        </p:nvPicPr>
        <p:blipFill>
          <a:blip r:embed="rId3"/>
          <a:srcRect/>
          <a:stretch>
            <a:fillRect/>
          </a:stretch>
        </p:blipFill>
        <p:spPr>
          <a:xfrm>
            <a:off x="304800" y="0"/>
            <a:ext cx="3943350" cy="6858000"/>
          </a:xfrm>
          <a:noFill/>
        </p:spPr>
      </p:pic>
      <p:pic>
        <p:nvPicPr>
          <p:cNvPr id="8" name="Picture 3" descr="model7355"/>
          <p:cNvPicPr>
            <a:picLocks noChangeAspect="1" noChangeArrowheads="1"/>
          </p:cNvPicPr>
          <p:nvPr/>
        </p:nvPicPr>
        <p:blipFill>
          <a:blip r:embed="rId4"/>
          <a:srcRect/>
          <a:stretch>
            <a:fillRect/>
          </a:stretch>
        </p:blipFill>
        <p:spPr bwMode="auto">
          <a:xfrm>
            <a:off x="4572000" y="304800"/>
            <a:ext cx="3383797" cy="1957294"/>
          </a:xfrm>
          <a:prstGeom prst="rect">
            <a:avLst/>
          </a:prstGeom>
          <a:noFill/>
          <a:ln w="9525">
            <a:noFill/>
            <a:miter lim="800000"/>
            <a:headEnd/>
            <a:tailEnd/>
          </a:ln>
          <a:effectLst/>
        </p:spPr>
      </p:pic>
      <p:pic>
        <p:nvPicPr>
          <p:cNvPr id="10242" name="Picture 2" descr="Kết quả hình ảnh cho ứng dụng của đèn led"/>
          <p:cNvPicPr>
            <a:picLocks noChangeAspect="1" noChangeArrowheads="1"/>
          </p:cNvPicPr>
          <p:nvPr/>
        </p:nvPicPr>
        <p:blipFill>
          <a:blip r:embed="rId5"/>
          <a:srcRect/>
          <a:stretch>
            <a:fillRect/>
          </a:stretch>
        </p:blipFill>
        <p:spPr bwMode="auto">
          <a:xfrm>
            <a:off x="4648200" y="2233422"/>
            <a:ext cx="3340100" cy="2304670"/>
          </a:xfrm>
          <a:prstGeom prst="rect">
            <a:avLst/>
          </a:prstGeom>
          <a:noFill/>
        </p:spPr>
      </p:pic>
      <p:pic>
        <p:nvPicPr>
          <p:cNvPr id="13" name="Picture 5" descr="Nec_B"/>
          <p:cNvPicPr>
            <a:picLocks noChangeAspect="1" noChangeArrowheads="1"/>
          </p:cNvPicPr>
          <p:nvPr/>
        </p:nvPicPr>
        <p:blipFill>
          <a:blip r:embed="rId6"/>
          <a:srcRect/>
          <a:stretch>
            <a:fillRect/>
          </a:stretch>
        </p:blipFill>
        <p:spPr bwMode="auto">
          <a:xfrm>
            <a:off x="4648200" y="4648200"/>
            <a:ext cx="3429000" cy="206761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51205"/>
                                        </p:tgtEl>
                                        <p:attrNameLst>
                                          <p:attrName>style.visibility</p:attrName>
                                        </p:attrNameLst>
                                      </p:cBhvr>
                                      <p:to>
                                        <p:strVal val="visible"/>
                                      </p:to>
                                    </p:set>
                                    <p:animEffect transition="in" filter="fade">
                                      <p:cBhvr>
                                        <p:cTn id="7" dur="2000"/>
                                        <p:tgtEl>
                                          <p:spTgt spid="51205"/>
                                        </p:tgtEl>
                                      </p:cBhvr>
                                    </p:animEffect>
                                    <p:anim calcmode="lin" valueType="num">
                                      <p:cBhvr>
                                        <p:cTn id="8" dur="2000" fill="hold"/>
                                        <p:tgtEl>
                                          <p:spTgt spid="51205"/>
                                        </p:tgtEl>
                                        <p:attrNameLst>
                                          <p:attrName>style.rotation</p:attrName>
                                        </p:attrNameLst>
                                      </p:cBhvr>
                                      <p:tavLst>
                                        <p:tav tm="0">
                                          <p:val>
                                            <p:fltVal val="720"/>
                                          </p:val>
                                        </p:tav>
                                        <p:tav tm="100000">
                                          <p:val>
                                            <p:fltVal val="0"/>
                                          </p:val>
                                        </p:tav>
                                      </p:tavLst>
                                    </p:anim>
                                    <p:anim calcmode="lin" valueType="num">
                                      <p:cBhvr>
                                        <p:cTn id="9" dur="2000" fill="hold"/>
                                        <p:tgtEl>
                                          <p:spTgt spid="51205"/>
                                        </p:tgtEl>
                                        <p:attrNameLst>
                                          <p:attrName>ppt_h</p:attrName>
                                        </p:attrNameLst>
                                      </p:cBhvr>
                                      <p:tavLst>
                                        <p:tav tm="0">
                                          <p:val>
                                            <p:fltVal val="0"/>
                                          </p:val>
                                        </p:tav>
                                        <p:tav tm="100000">
                                          <p:val>
                                            <p:strVal val="#ppt_h"/>
                                          </p:val>
                                        </p:tav>
                                      </p:tavLst>
                                    </p:anim>
                                    <p:anim calcmode="lin" valueType="num">
                                      <p:cBhvr>
                                        <p:cTn id="10" dur="2000" fill="hold"/>
                                        <p:tgtEl>
                                          <p:spTgt spid="51205"/>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770" decel="100000"/>
                                        <p:tgtEl>
                                          <p:spTgt spid="8"/>
                                        </p:tgtEl>
                                      </p:cBhvr>
                                    </p:animEffect>
                                    <p:animScale>
                                      <p:cBhvr>
                                        <p:cTn id="16" dur="770" decel="100000"/>
                                        <p:tgtEl>
                                          <p:spTgt spid="8"/>
                                        </p:tgtEl>
                                      </p:cBhvr>
                                      <p:from x="10000" y="10000"/>
                                      <p:to x="200000" y="450000"/>
                                    </p:animScale>
                                    <p:animScale>
                                      <p:cBhvr>
                                        <p:cTn id="17" dur="1230" accel="100000" fill="hold">
                                          <p:stCondLst>
                                            <p:cond delay="770"/>
                                          </p:stCondLst>
                                        </p:cTn>
                                        <p:tgtEl>
                                          <p:spTgt spid="8"/>
                                        </p:tgtEl>
                                      </p:cBhvr>
                                      <p:from x="200000" y="450000"/>
                                      <p:to x="100000" y="100000"/>
                                    </p:animScale>
                                    <p:set>
                                      <p:cBhvr>
                                        <p:cTn id="18" dur="770" fill="hold"/>
                                        <p:tgtEl>
                                          <p:spTgt spid="8"/>
                                        </p:tgtEl>
                                        <p:attrNameLst>
                                          <p:attrName>ppt_x</p:attrName>
                                        </p:attrNameLst>
                                      </p:cBhvr>
                                      <p:to>
                                        <p:strVal val="(0.5)"/>
                                      </p:to>
                                    </p:set>
                                    <p:anim from="(0.5)" to="(#ppt_x)" calcmode="lin" valueType="num">
                                      <p:cBhvr>
                                        <p:cTn id="19" dur="1230" accel="100000" fill="hold">
                                          <p:stCondLst>
                                            <p:cond delay="770"/>
                                          </p:stCondLst>
                                        </p:cTn>
                                        <p:tgtEl>
                                          <p:spTgt spid="8"/>
                                        </p:tgtEl>
                                        <p:attrNameLst>
                                          <p:attrName>ppt_x</p:attrName>
                                        </p:attrNameLst>
                                      </p:cBhvr>
                                    </p:anim>
                                    <p:set>
                                      <p:cBhvr>
                                        <p:cTn id="20" dur="770" fill="hold"/>
                                        <p:tgtEl>
                                          <p:spTgt spid="8"/>
                                        </p:tgtEl>
                                        <p:attrNameLst>
                                          <p:attrName>ppt_y</p:attrName>
                                        </p:attrNameLst>
                                      </p:cBhvr>
                                      <p:to>
                                        <p:strVal val="(#ppt_y+0.4)"/>
                                      </p:to>
                                    </p:set>
                                    <p:anim from="(#ppt_y+0.4)" to="(#ppt_y)" calcmode="lin" valueType="num">
                                      <p:cBhvr>
                                        <p:cTn id="21" dur="1230" accel="100000" fill="hold">
                                          <p:stCondLst>
                                            <p:cond delay="770"/>
                                          </p:stCondLst>
                                        </p:cTn>
                                        <p:tgtEl>
                                          <p:spTgt spid="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
          <p:cNvGrpSpPr>
            <a:grpSpLocks/>
          </p:cNvGrpSpPr>
          <p:nvPr/>
        </p:nvGrpSpPr>
        <p:grpSpPr bwMode="auto">
          <a:xfrm>
            <a:off x="5029200" y="3200400"/>
            <a:ext cx="3886200" cy="2819400"/>
            <a:chOff x="3120" y="432"/>
            <a:chExt cx="2448" cy="1776"/>
          </a:xfrm>
        </p:grpSpPr>
        <p:sp>
          <p:nvSpPr>
            <p:cNvPr id="17422" name="Text Box 45"/>
            <p:cNvSpPr txBox="1">
              <a:spLocks noChangeArrowheads="1"/>
            </p:cNvSpPr>
            <p:nvPr/>
          </p:nvSpPr>
          <p:spPr bwMode="auto">
            <a:xfrm>
              <a:off x="4608" y="432"/>
              <a:ext cx="960" cy="518"/>
            </a:xfrm>
            <a:prstGeom prst="rect">
              <a:avLst/>
            </a:prstGeom>
            <a:noFill/>
            <a:ln w="9525">
              <a:noFill/>
              <a:miter lim="800000"/>
              <a:headEnd/>
              <a:tailEnd/>
            </a:ln>
            <a:effectLst/>
          </p:spPr>
          <p:txBody>
            <a:bodyPr>
              <a:spAutoFit/>
            </a:bodyPr>
            <a:lstStyle/>
            <a:p>
              <a:pPr>
                <a:spcBef>
                  <a:spcPct val="50000"/>
                </a:spcBef>
              </a:pPr>
              <a:r>
                <a:rPr lang="en-US"/>
                <a:t>Bản nhỏ (anốt)</a:t>
              </a:r>
            </a:p>
          </p:txBody>
        </p:sp>
        <p:sp>
          <p:nvSpPr>
            <p:cNvPr id="17423" name="AutoShape 28"/>
            <p:cNvSpPr>
              <a:spLocks noChangeArrowheads="1"/>
            </p:cNvSpPr>
            <p:nvPr/>
          </p:nvSpPr>
          <p:spPr bwMode="auto">
            <a:xfrm>
              <a:off x="3748" y="943"/>
              <a:ext cx="668" cy="134"/>
            </a:xfrm>
            <a:prstGeom prst="can">
              <a:avLst>
                <a:gd name="adj" fmla="val 38190"/>
              </a:avLst>
            </a:prstGeom>
            <a:gradFill rotWithShape="1">
              <a:gsLst>
                <a:gs pos="0">
                  <a:srgbClr val="FF3300">
                    <a:alpha val="98000"/>
                  </a:srgbClr>
                </a:gs>
                <a:gs pos="100000">
                  <a:srgbClr val="761800"/>
                </a:gs>
              </a:gsLst>
              <a:lin ang="0" scaled="1"/>
            </a:gradFill>
            <a:ln w="9525">
              <a:solidFill>
                <a:schemeClr val="tx1"/>
              </a:solidFill>
              <a:round/>
              <a:headEnd/>
              <a:tailEnd/>
            </a:ln>
            <a:effectLst/>
          </p:spPr>
          <p:txBody>
            <a:bodyPr wrap="none" anchor="ctr"/>
            <a:lstStyle/>
            <a:p>
              <a:endParaRPr lang="vi-VN"/>
            </a:p>
          </p:txBody>
        </p:sp>
        <p:sp>
          <p:nvSpPr>
            <p:cNvPr id="959517" name="Rectangle 29"/>
            <p:cNvSpPr>
              <a:spLocks noChangeArrowheads="1"/>
            </p:cNvSpPr>
            <p:nvPr/>
          </p:nvSpPr>
          <p:spPr bwMode="auto">
            <a:xfrm rot="5400000">
              <a:off x="3893" y="520"/>
              <a:ext cx="380" cy="507"/>
            </a:xfrm>
            <a:prstGeom prst="rect">
              <a:avLst/>
            </a:prstGeom>
            <a:gradFill rotWithShape="1">
              <a:gsLst>
                <a:gs pos="0">
                  <a:srgbClr val="FF3300">
                    <a:gamma/>
                    <a:shade val="46275"/>
                    <a:invGamma/>
                  </a:srgbClr>
                </a:gs>
                <a:gs pos="50000">
                  <a:srgbClr val="FF3300">
                    <a:alpha val="98000"/>
                  </a:srgbClr>
                </a:gs>
                <a:gs pos="100000">
                  <a:srgbClr val="FF3300">
                    <a:gamma/>
                    <a:shade val="46275"/>
                    <a:invGamma/>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a:latin typeface="Arial" pitchFamily="34" charset="0"/>
              </a:endParaRPr>
            </a:p>
          </p:txBody>
        </p:sp>
        <p:sp>
          <p:nvSpPr>
            <p:cNvPr id="17427" name="AutoShape 30"/>
            <p:cNvSpPr>
              <a:spLocks noChangeArrowheads="1"/>
            </p:cNvSpPr>
            <p:nvPr/>
          </p:nvSpPr>
          <p:spPr bwMode="auto">
            <a:xfrm>
              <a:off x="3829" y="517"/>
              <a:ext cx="507" cy="112"/>
            </a:xfrm>
            <a:prstGeom prst="can">
              <a:avLst>
                <a:gd name="adj" fmla="val 50000"/>
              </a:avLst>
            </a:prstGeom>
            <a:gradFill rotWithShape="1">
              <a:gsLst>
                <a:gs pos="0">
                  <a:srgbClr val="FF3300">
                    <a:alpha val="98000"/>
                  </a:srgbClr>
                </a:gs>
                <a:gs pos="100000">
                  <a:srgbClr val="761800"/>
                </a:gs>
              </a:gsLst>
              <a:lin ang="0" scaled="1"/>
            </a:gradFill>
            <a:ln w="9525">
              <a:solidFill>
                <a:schemeClr val="tx1"/>
              </a:solidFill>
              <a:round/>
              <a:headEnd/>
              <a:tailEnd/>
            </a:ln>
            <a:effectLst/>
          </p:spPr>
          <p:txBody>
            <a:bodyPr wrap="none" anchor="ctr"/>
            <a:lstStyle/>
            <a:p>
              <a:endParaRPr lang="vi-VN"/>
            </a:p>
          </p:txBody>
        </p:sp>
        <p:sp>
          <p:nvSpPr>
            <p:cNvPr id="17428" name="AutoShape 31"/>
            <p:cNvSpPr>
              <a:spLocks noChangeArrowheads="1"/>
            </p:cNvSpPr>
            <p:nvPr/>
          </p:nvSpPr>
          <p:spPr bwMode="auto">
            <a:xfrm>
              <a:off x="3881" y="741"/>
              <a:ext cx="267" cy="134"/>
            </a:xfrm>
            <a:prstGeom prst="flowChartManualOperation">
              <a:avLst/>
            </a:prstGeom>
            <a:solidFill>
              <a:schemeClr val="bg2"/>
            </a:solidFill>
            <a:ln w="9525">
              <a:solidFill>
                <a:schemeClr val="tx1"/>
              </a:solidFill>
              <a:miter lim="800000"/>
              <a:headEnd/>
              <a:tailEnd/>
            </a:ln>
            <a:effectLst/>
          </p:spPr>
          <p:txBody>
            <a:bodyPr wrap="none" anchor="ctr"/>
            <a:lstStyle/>
            <a:p>
              <a:endParaRPr lang="vi-VN"/>
            </a:p>
          </p:txBody>
        </p:sp>
        <p:sp>
          <p:nvSpPr>
            <p:cNvPr id="17429" name="Rectangle 32"/>
            <p:cNvSpPr>
              <a:spLocks noChangeArrowheads="1"/>
            </p:cNvSpPr>
            <p:nvPr/>
          </p:nvSpPr>
          <p:spPr bwMode="auto">
            <a:xfrm rot="5400000" flipH="1">
              <a:off x="3784" y="923"/>
              <a:ext cx="313" cy="40"/>
            </a:xfrm>
            <a:prstGeom prst="rect">
              <a:avLst/>
            </a:prstGeom>
            <a:solidFill>
              <a:schemeClr val="bg2"/>
            </a:solidFill>
            <a:ln w="9525">
              <a:noFill/>
              <a:miter lim="800000"/>
              <a:headEnd/>
              <a:tailEnd/>
            </a:ln>
            <a:effectLst/>
          </p:spPr>
          <p:txBody>
            <a:bodyPr wrap="none" anchor="ctr"/>
            <a:lstStyle/>
            <a:p>
              <a:endParaRPr lang="vi-VN"/>
            </a:p>
          </p:txBody>
        </p:sp>
        <p:sp>
          <p:nvSpPr>
            <p:cNvPr id="17430" name="Rectangle 33"/>
            <p:cNvSpPr>
              <a:spLocks noChangeArrowheads="1"/>
            </p:cNvSpPr>
            <p:nvPr/>
          </p:nvSpPr>
          <p:spPr bwMode="auto">
            <a:xfrm rot="5400000" flipH="1">
              <a:off x="3784" y="1236"/>
              <a:ext cx="313" cy="40"/>
            </a:xfrm>
            <a:prstGeom prst="rect">
              <a:avLst/>
            </a:prstGeom>
            <a:solidFill>
              <a:schemeClr val="tx1"/>
            </a:solidFill>
            <a:ln w="9525">
              <a:solidFill>
                <a:schemeClr val="tx1"/>
              </a:solidFill>
              <a:miter lim="800000"/>
              <a:headEnd/>
              <a:tailEnd/>
            </a:ln>
            <a:effectLst/>
          </p:spPr>
          <p:txBody>
            <a:bodyPr wrap="none" anchor="ctr"/>
            <a:lstStyle/>
            <a:p>
              <a:endParaRPr lang="vi-VN"/>
            </a:p>
          </p:txBody>
        </p:sp>
        <p:sp>
          <p:nvSpPr>
            <p:cNvPr id="17431" name="Line 34"/>
            <p:cNvSpPr>
              <a:spLocks noChangeShapeType="1"/>
            </p:cNvSpPr>
            <p:nvPr/>
          </p:nvSpPr>
          <p:spPr bwMode="auto">
            <a:xfrm rot="5400000">
              <a:off x="3655" y="1647"/>
              <a:ext cx="559" cy="0"/>
            </a:xfrm>
            <a:prstGeom prst="line">
              <a:avLst/>
            </a:prstGeom>
            <a:noFill/>
            <a:ln w="38100">
              <a:solidFill>
                <a:schemeClr val="tx1"/>
              </a:solidFill>
              <a:round/>
              <a:headEnd/>
              <a:tailEnd/>
            </a:ln>
            <a:effectLst/>
          </p:spPr>
          <p:txBody>
            <a:bodyPr/>
            <a:lstStyle/>
            <a:p>
              <a:endParaRPr lang="en-US"/>
            </a:p>
          </p:txBody>
        </p:sp>
        <p:sp>
          <p:nvSpPr>
            <p:cNvPr id="17432" name="Rectangle 35"/>
            <p:cNvSpPr>
              <a:spLocks noChangeArrowheads="1"/>
            </p:cNvSpPr>
            <p:nvPr/>
          </p:nvSpPr>
          <p:spPr bwMode="auto">
            <a:xfrm rot="5400000" flipH="1">
              <a:off x="4052" y="1214"/>
              <a:ext cx="313" cy="40"/>
            </a:xfrm>
            <a:prstGeom prst="rect">
              <a:avLst/>
            </a:prstGeom>
            <a:solidFill>
              <a:schemeClr val="tx1"/>
            </a:solidFill>
            <a:ln w="9525">
              <a:solidFill>
                <a:schemeClr val="tx1"/>
              </a:solidFill>
              <a:miter lim="800000"/>
              <a:headEnd/>
              <a:tailEnd/>
            </a:ln>
            <a:effectLst/>
          </p:spPr>
          <p:txBody>
            <a:bodyPr wrap="none" anchor="ctr"/>
            <a:lstStyle/>
            <a:p>
              <a:endParaRPr lang="vi-VN"/>
            </a:p>
          </p:txBody>
        </p:sp>
        <p:sp>
          <p:nvSpPr>
            <p:cNvPr id="17433" name="Line 36"/>
            <p:cNvSpPr>
              <a:spLocks noChangeShapeType="1"/>
            </p:cNvSpPr>
            <p:nvPr/>
          </p:nvSpPr>
          <p:spPr bwMode="auto">
            <a:xfrm rot="16200000" flipH="1">
              <a:off x="3769" y="1765"/>
              <a:ext cx="886" cy="0"/>
            </a:xfrm>
            <a:prstGeom prst="line">
              <a:avLst/>
            </a:prstGeom>
            <a:noFill/>
            <a:ln w="38100">
              <a:solidFill>
                <a:schemeClr val="tx1"/>
              </a:solidFill>
              <a:round/>
              <a:headEnd/>
              <a:tailEnd/>
            </a:ln>
            <a:effectLst/>
          </p:spPr>
          <p:txBody>
            <a:bodyPr/>
            <a:lstStyle/>
            <a:p>
              <a:endParaRPr lang="en-US"/>
            </a:p>
          </p:txBody>
        </p:sp>
        <p:sp>
          <p:nvSpPr>
            <p:cNvPr id="17434" name="Rectangle 37"/>
            <p:cNvSpPr>
              <a:spLocks noChangeArrowheads="1"/>
            </p:cNvSpPr>
            <p:nvPr/>
          </p:nvSpPr>
          <p:spPr bwMode="auto">
            <a:xfrm rot="5400000" flipH="1">
              <a:off x="4097" y="967"/>
              <a:ext cx="224" cy="40"/>
            </a:xfrm>
            <a:prstGeom prst="rect">
              <a:avLst/>
            </a:prstGeom>
            <a:solidFill>
              <a:schemeClr val="bg2"/>
            </a:solidFill>
            <a:ln w="9525">
              <a:noFill/>
              <a:miter lim="800000"/>
              <a:headEnd/>
              <a:tailEnd/>
            </a:ln>
            <a:effectLst/>
          </p:spPr>
          <p:txBody>
            <a:bodyPr wrap="none" anchor="ctr"/>
            <a:lstStyle/>
            <a:p>
              <a:endParaRPr lang="vi-VN"/>
            </a:p>
          </p:txBody>
        </p:sp>
        <p:sp>
          <p:nvSpPr>
            <p:cNvPr id="17435" name="AutoShape 38"/>
            <p:cNvSpPr>
              <a:spLocks noChangeArrowheads="1"/>
            </p:cNvSpPr>
            <p:nvPr/>
          </p:nvSpPr>
          <p:spPr bwMode="auto">
            <a:xfrm rot="-5549374">
              <a:off x="4159" y="757"/>
              <a:ext cx="112" cy="79"/>
            </a:xfrm>
            <a:prstGeom prst="rtTriangle">
              <a:avLst/>
            </a:prstGeom>
            <a:solidFill>
              <a:schemeClr val="bg2"/>
            </a:solidFill>
            <a:ln w="9525">
              <a:solidFill>
                <a:schemeClr val="tx1"/>
              </a:solidFill>
              <a:miter lim="800000"/>
              <a:headEnd/>
              <a:tailEnd/>
            </a:ln>
            <a:effectLst/>
          </p:spPr>
          <p:txBody>
            <a:bodyPr wrap="none" anchor="ctr"/>
            <a:lstStyle/>
            <a:p>
              <a:endParaRPr lang="vi-VN"/>
            </a:p>
          </p:txBody>
        </p:sp>
        <p:sp>
          <p:nvSpPr>
            <p:cNvPr id="17436" name="AutoShape 39"/>
            <p:cNvSpPr>
              <a:spLocks noChangeArrowheads="1"/>
            </p:cNvSpPr>
            <p:nvPr/>
          </p:nvSpPr>
          <p:spPr bwMode="auto">
            <a:xfrm rot="-5549374">
              <a:off x="4134" y="803"/>
              <a:ext cx="111" cy="78"/>
            </a:xfrm>
            <a:prstGeom prst="rtTriangle">
              <a:avLst/>
            </a:prstGeom>
            <a:solidFill>
              <a:schemeClr val="bg2"/>
            </a:solidFill>
            <a:ln w="9525">
              <a:noFill/>
              <a:miter lim="800000"/>
              <a:headEnd/>
              <a:tailEnd/>
            </a:ln>
            <a:effectLst/>
          </p:spPr>
          <p:txBody>
            <a:bodyPr wrap="none" anchor="ctr"/>
            <a:lstStyle/>
            <a:p>
              <a:endParaRPr lang="vi-VN"/>
            </a:p>
          </p:txBody>
        </p:sp>
        <p:sp>
          <p:nvSpPr>
            <p:cNvPr id="17437" name="Freeform 40"/>
            <p:cNvSpPr>
              <a:spLocks/>
            </p:cNvSpPr>
            <p:nvPr/>
          </p:nvSpPr>
          <p:spPr bwMode="auto">
            <a:xfrm rot="5400000">
              <a:off x="4166" y="674"/>
              <a:ext cx="44" cy="134"/>
            </a:xfrm>
            <a:custGeom>
              <a:avLst/>
              <a:gdLst>
                <a:gd name="T0" fmla="*/ 40 w 48"/>
                <a:gd name="T1" fmla="*/ 0 h 192"/>
                <a:gd name="T2" fmla="*/ 0 w 48"/>
                <a:gd name="T3" fmla="*/ 24 h 192"/>
                <a:gd name="T4" fmla="*/ 0 w 48"/>
                <a:gd name="T5" fmla="*/ 70 h 192"/>
                <a:gd name="T6" fmla="*/ 40 w 48"/>
                <a:gd name="T7" fmla="*/ 94 h 1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192">
                  <a:moveTo>
                    <a:pt x="48" y="0"/>
                  </a:moveTo>
                  <a:lnTo>
                    <a:pt x="0" y="48"/>
                  </a:lnTo>
                  <a:lnTo>
                    <a:pt x="0" y="144"/>
                  </a:lnTo>
                  <a:lnTo>
                    <a:pt x="48" y="192"/>
                  </a:lnTo>
                </a:path>
              </a:pathLst>
            </a:custGeom>
            <a:noFill/>
            <a:ln w="38100" cmpd="sng">
              <a:solidFill>
                <a:srgbClr val="FF3399"/>
              </a:solidFill>
              <a:round/>
              <a:headEnd/>
              <a:tailEnd/>
            </a:ln>
            <a:effectLst/>
          </p:spPr>
          <p:txBody>
            <a:bodyPr/>
            <a:lstStyle/>
            <a:p>
              <a:endParaRPr lang="en-US"/>
            </a:p>
          </p:txBody>
        </p:sp>
        <p:sp>
          <p:nvSpPr>
            <p:cNvPr id="17438" name="Text Box 46"/>
            <p:cNvSpPr txBox="1">
              <a:spLocks noChangeArrowheads="1"/>
            </p:cNvSpPr>
            <p:nvPr/>
          </p:nvSpPr>
          <p:spPr bwMode="auto">
            <a:xfrm>
              <a:off x="3120" y="462"/>
              <a:ext cx="960" cy="518"/>
            </a:xfrm>
            <a:prstGeom prst="rect">
              <a:avLst/>
            </a:prstGeom>
            <a:noFill/>
            <a:ln w="9525">
              <a:noFill/>
              <a:miter lim="800000"/>
              <a:headEnd/>
              <a:tailEnd/>
            </a:ln>
            <a:effectLst/>
          </p:spPr>
          <p:txBody>
            <a:bodyPr>
              <a:spAutoFit/>
            </a:bodyPr>
            <a:lstStyle/>
            <a:p>
              <a:pPr>
                <a:spcBef>
                  <a:spcPct val="50000"/>
                </a:spcBef>
              </a:pPr>
              <a:r>
                <a:rPr lang="en-US"/>
                <a:t>Bản lớn (catốt)</a:t>
              </a:r>
            </a:p>
          </p:txBody>
        </p:sp>
        <p:sp>
          <p:nvSpPr>
            <p:cNvPr id="17439" name="Line 47"/>
            <p:cNvSpPr>
              <a:spLocks noChangeShapeType="1"/>
            </p:cNvSpPr>
            <p:nvPr/>
          </p:nvSpPr>
          <p:spPr bwMode="auto">
            <a:xfrm flipH="1">
              <a:off x="4220" y="678"/>
              <a:ext cx="432" cy="202"/>
            </a:xfrm>
            <a:prstGeom prst="line">
              <a:avLst/>
            </a:prstGeom>
            <a:noFill/>
            <a:ln w="9525">
              <a:solidFill>
                <a:schemeClr val="tx1"/>
              </a:solidFill>
              <a:round/>
              <a:headEnd/>
              <a:tailEnd type="triangle" w="med" len="med"/>
            </a:ln>
            <a:effectLst/>
          </p:spPr>
          <p:txBody>
            <a:bodyPr/>
            <a:lstStyle/>
            <a:p>
              <a:endParaRPr lang="en-US"/>
            </a:p>
          </p:txBody>
        </p:sp>
        <p:sp>
          <p:nvSpPr>
            <p:cNvPr id="17440" name="Line 48"/>
            <p:cNvSpPr>
              <a:spLocks noChangeShapeType="1"/>
            </p:cNvSpPr>
            <p:nvPr/>
          </p:nvSpPr>
          <p:spPr bwMode="auto">
            <a:xfrm>
              <a:off x="3648" y="720"/>
              <a:ext cx="336" cy="128"/>
            </a:xfrm>
            <a:prstGeom prst="line">
              <a:avLst/>
            </a:prstGeom>
            <a:noFill/>
            <a:ln w="9525">
              <a:solidFill>
                <a:schemeClr val="tx1"/>
              </a:solidFill>
              <a:round/>
              <a:headEnd/>
              <a:tailEnd type="triangle" w="med" len="med"/>
            </a:ln>
            <a:effectLst/>
          </p:spPr>
          <p:txBody>
            <a:bodyPr/>
            <a:lstStyle/>
            <a:p>
              <a:endParaRPr lang="en-US"/>
            </a:p>
          </p:txBody>
        </p:sp>
      </p:grpSp>
      <p:pic>
        <p:nvPicPr>
          <p:cNvPr id="959551" name="Picture 63" descr="led"/>
          <p:cNvPicPr>
            <a:picLocks noChangeAspect="1" noChangeArrowheads="1"/>
          </p:cNvPicPr>
          <p:nvPr/>
        </p:nvPicPr>
        <p:blipFill>
          <a:blip r:embed="rId2"/>
          <a:srcRect/>
          <a:stretch>
            <a:fillRect/>
          </a:stretch>
        </p:blipFill>
        <p:spPr bwMode="auto">
          <a:xfrm>
            <a:off x="533400" y="1295400"/>
            <a:ext cx="4267200" cy="3810000"/>
          </a:xfrm>
          <a:prstGeom prst="rect">
            <a:avLst/>
          </a:prstGeom>
          <a:noFill/>
          <a:ln w="9525">
            <a:noFill/>
            <a:miter lim="800000"/>
            <a:headEnd/>
            <a:tailEnd/>
          </a:ln>
        </p:spPr>
      </p:pic>
      <p:grpSp>
        <p:nvGrpSpPr>
          <p:cNvPr id="3" name="Group 66"/>
          <p:cNvGrpSpPr>
            <a:grpSpLocks/>
          </p:cNvGrpSpPr>
          <p:nvPr/>
        </p:nvGrpSpPr>
        <p:grpSpPr bwMode="auto">
          <a:xfrm>
            <a:off x="2819400" y="5334000"/>
            <a:ext cx="3200400" cy="750888"/>
            <a:chOff x="2736" y="3216"/>
            <a:chExt cx="2016" cy="473"/>
          </a:xfrm>
        </p:grpSpPr>
        <p:sp>
          <p:nvSpPr>
            <p:cNvPr id="17420" name="Text Box 64"/>
            <p:cNvSpPr txBox="1">
              <a:spLocks noChangeArrowheads="1"/>
            </p:cNvSpPr>
            <p:nvPr/>
          </p:nvSpPr>
          <p:spPr bwMode="auto">
            <a:xfrm>
              <a:off x="3264" y="3216"/>
              <a:ext cx="1104" cy="233"/>
            </a:xfrm>
            <a:prstGeom prst="rect">
              <a:avLst/>
            </a:prstGeom>
            <a:noFill/>
            <a:ln w="9525">
              <a:noFill/>
              <a:miter lim="800000"/>
              <a:headEnd/>
              <a:tailEnd/>
            </a:ln>
            <a:effectLst/>
          </p:spPr>
          <p:txBody>
            <a:bodyPr>
              <a:spAutoFit/>
            </a:bodyPr>
            <a:lstStyle/>
            <a:p>
              <a:pPr>
                <a:spcBef>
                  <a:spcPct val="50000"/>
                </a:spcBef>
              </a:pPr>
              <a:r>
                <a:rPr lang="en-US" b="1">
                  <a:solidFill>
                    <a:srgbClr val="0000FF"/>
                  </a:solidFill>
                </a:rPr>
                <a:t>Đèn LED</a:t>
              </a:r>
            </a:p>
          </p:txBody>
        </p:sp>
        <p:sp>
          <p:nvSpPr>
            <p:cNvPr id="17421" name="Text Box 65"/>
            <p:cNvSpPr txBox="1">
              <a:spLocks noChangeArrowheads="1"/>
            </p:cNvSpPr>
            <p:nvPr/>
          </p:nvSpPr>
          <p:spPr bwMode="auto">
            <a:xfrm>
              <a:off x="2736" y="3456"/>
              <a:ext cx="2016" cy="233"/>
            </a:xfrm>
            <a:prstGeom prst="rect">
              <a:avLst/>
            </a:prstGeom>
            <a:noFill/>
            <a:ln w="9525">
              <a:noFill/>
              <a:miter lim="800000"/>
              <a:headEnd/>
              <a:tailEnd/>
            </a:ln>
            <a:effectLst/>
          </p:spPr>
          <p:txBody>
            <a:bodyPr>
              <a:spAutoFit/>
            </a:bodyPr>
            <a:lstStyle/>
            <a:p>
              <a:pPr>
                <a:spcBef>
                  <a:spcPct val="50000"/>
                </a:spcBef>
              </a:pPr>
              <a:r>
                <a:rPr lang="en-US" b="1" i="1">
                  <a:solidFill>
                    <a:srgbClr val="0000FF"/>
                  </a:solidFill>
                </a:rPr>
                <a:t>( Light Emitting Diode )</a:t>
              </a:r>
            </a:p>
          </p:txBody>
        </p:sp>
      </p:grpSp>
      <p:grpSp>
        <p:nvGrpSpPr>
          <p:cNvPr id="4" name="Group 11"/>
          <p:cNvGrpSpPr>
            <a:grpSpLocks/>
          </p:cNvGrpSpPr>
          <p:nvPr/>
        </p:nvGrpSpPr>
        <p:grpSpPr bwMode="auto">
          <a:xfrm>
            <a:off x="5072063" y="1295400"/>
            <a:ext cx="3614737" cy="1600200"/>
            <a:chOff x="3483" y="0"/>
            <a:chExt cx="2277" cy="1008"/>
          </a:xfrm>
        </p:grpSpPr>
        <p:pic>
          <p:nvPicPr>
            <p:cNvPr id="17417" name="Picture 12" descr="led-den-lu-1_s"/>
            <p:cNvPicPr>
              <a:picLocks noChangeAspect="1" noChangeArrowheads="1"/>
            </p:cNvPicPr>
            <p:nvPr/>
          </p:nvPicPr>
          <p:blipFill>
            <a:blip r:embed="rId3">
              <a:lum bright="30000"/>
            </a:blip>
            <a:srcRect/>
            <a:stretch>
              <a:fillRect/>
            </a:stretch>
          </p:blipFill>
          <p:spPr bwMode="auto">
            <a:xfrm>
              <a:off x="4992" y="0"/>
              <a:ext cx="768" cy="1000"/>
            </a:xfrm>
            <a:prstGeom prst="rect">
              <a:avLst/>
            </a:prstGeom>
            <a:noFill/>
            <a:ln w="9525">
              <a:noFill/>
              <a:miter lim="800000"/>
              <a:headEnd/>
              <a:tailEnd/>
            </a:ln>
          </p:spPr>
        </p:pic>
        <p:pic>
          <p:nvPicPr>
            <p:cNvPr id="17418" name="Picture 13" descr="clip-und-led2[1]"/>
            <p:cNvPicPr>
              <a:picLocks noChangeAspect="1" noChangeArrowheads="1"/>
            </p:cNvPicPr>
            <p:nvPr/>
          </p:nvPicPr>
          <p:blipFill>
            <a:blip r:embed="rId4">
              <a:lum bright="30000"/>
            </a:blip>
            <a:srcRect/>
            <a:stretch>
              <a:fillRect/>
            </a:stretch>
          </p:blipFill>
          <p:spPr bwMode="auto">
            <a:xfrm>
              <a:off x="4224" y="0"/>
              <a:ext cx="768" cy="1008"/>
            </a:xfrm>
            <a:prstGeom prst="rect">
              <a:avLst/>
            </a:prstGeom>
            <a:noFill/>
            <a:ln w="9525">
              <a:noFill/>
              <a:miter lim="800000"/>
              <a:headEnd/>
              <a:tailEnd/>
            </a:ln>
          </p:spPr>
        </p:pic>
        <p:pic>
          <p:nvPicPr>
            <p:cNvPr id="17419" name="Picture 14" descr="cree3"/>
            <p:cNvPicPr>
              <a:picLocks noChangeAspect="1" noChangeArrowheads="1"/>
            </p:cNvPicPr>
            <p:nvPr/>
          </p:nvPicPr>
          <p:blipFill>
            <a:blip r:embed="rId5">
              <a:lum bright="30000"/>
            </a:blip>
            <a:srcRect/>
            <a:stretch>
              <a:fillRect/>
            </a:stretch>
          </p:blipFill>
          <p:spPr bwMode="auto">
            <a:xfrm>
              <a:off x="3483" y="0"/>
              <a:ext cx="744" cy="1008"/>
            </a:xfrm>
            <a:prstGeom prst="rect">
              <a:avLst/>
            </a:prstGeom>
            <a:noFill/>
            <a:ln w="9525">
              <a:noFill/>
              <a:miter lim="800000"/>
              <a:headEnd/>
              <a:tailEnd/>
            </a:ln>
          </p:spPr>
        </p:pic>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59551"/>
                                        </p:tgtEl>
                                        <p:attrNameLst>
                                          <p:attrName>style.visibility</p:attrName>
                                        </p:attrNameLst>
                                      </p:cBhvr>
                                      <p:to>
                                        <p:strVal val="visible"/>
                                      </p:to>
                                    </p:set>
                                    <p:animEffect transition="in" filter="blinds(horizontal)">
                                      <p:cBhvr>
                                        <p:cTn id="7" dur="500"/>
                                        <p:tgtEl>
                                          <p:spTgt spid="959551"/>
                                        </p:tgtEl>
                                      </p:cBhvr>
                                    </p:animEffect>
                                  </p:childTnLst>
                                </p:cTn>
                              </p:par>
                            </p:childTnLst>
                          </p:cTn>
                        </p:par>
                        <p:par>
                          <p:cTn id="8" fill="hold" nodeType="afterGroup">
                            <p:stCondLst>
                              <p:cond delay="500"/>
                            </p:stCondLst>
                            <p:childTnLst>
                              <p:par>
                                <p:cTn id="9" presetID="5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770" decel="100000"/>
                                        <p:tgtEl>
                                          <p:spTgt spid="4"/>
                                        </p:tgtEl>
                                      </p:cBhvr>
                                    </p:animEffect>
                                    <p:animScale>
                                      <p:cBhvr>
                                        <p:cTn id="12" dur="770" decel="100000"/>
                                        <p:tgtEl>
                                          <p:spTgt spid="4"/>
                                        </p:tgtEl>
                                      </p:cBhvr>
                                      <p:from x="10000" y="10000"/>
                                      <p:to x="200000" y="450000"/>
                                    </p:animScale>
                                    <p:animScale>
                                      <p:cBhvr>
                                        <p:cTn id="13" dur="1230" accel="100000" fill="hold">
                                          <p:stCondLst>
                                            <p:cond delay="770"/>
                                          </p:stCondLst>
                                        </p:cTn>
                                        <p:tgtEl>
                                          <p:spTgt spid="4"/>
                                        </p:tgtEl>
                                      </p:cBhvr>
                                      <p:from x="200000" y="450000"/>
                                      <p:to x="100000" y="100000"/>
                                    </p:animScale>
                                    <p:set>
                                      <p:cBhvr>
                                        <p:cTn id="14" dur="770" fill="hold"/>
                                        <p:tgtEl>
                                          <p:spTgt spid="4"/>
                                        </p:tgtEl>
                                        <p:attrNameLst>
                                          <p:attrName>ppt_x</p:attrName>
                                        </p:attrNameLst>
                                      </p:cBhvr>
                                      <p:to>
                                        <p:strVal val="(0.5)"/>
                                      </p:to>
                                    </p:set>
                                    <p:anim from="(0.5)" to="(#ppt_x)" calcmode="lin" valueType="num">
                                      <p:cBhvr>
                                        <p:cTn id="15" dur="1230" accel="100000" fill="hold">
                                          <p:stCondLst>
                                            <p:cond delay="770"/>
                                          </p:stCondLst>
                                        </p:cTn>
                                        <p:tgtEl>
                                          <p:spTgt spid="4"/>
                                        </p:tgtEl>
                                        <p:attrNameLst>
                                          <p:attrName>ppt_x</p:attrName>
                                        </p:attrNameLst>
                                      </p:cBhvr>
                                    </p:anim>
                                    <p:set>
                                      <p:cBhvr>
                                        <p:cTn id="16" dur="770" fill="hold"/>
                                        <p:tgtEl>
                                          <p:spTgt spid="4"/>
                                        </p:tgtEl>
                                        <p:attrNameLst>
                                          <p:attrName>ppt_y</p:attrName>
                                        </p:attrNameLst>
                                      </p:cBhvr>
                                      <p:to>
                                        <p:strVal val="(#ppt_y+0.4)"/>
                                      </p:to>
                                    </p:set>
                                    <p:anim from="(#ppt_y+0.4)" to="(#ppt_y)" calcmode="lin" valueType="num">
                                      <p:cBhvr>
                                        <p:cTn id="17" dur="1230" accel="100000" fill="hold">
                                          <p:stCondLst>
                                            <p:cond delay="770"/>
                                          </p:stCondLst>
                                        </p:cTn>
                                        <p:tgtEl>
                                          <p:spTgt spid="4"/>
                                        </p:tgtEl>
                                        <p:attrNameLst>
                                          <p:attrName>ppt_y</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ox(in)">
                                      <p:cBhvr>
                                        <p:cTn id="2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descr="Den diot phat quang"/>
          <p:cNvPicPr>
            <a:picLocks noChangeAspect="1" noChangeArrowheads="1"/>
          </p:cNvPicPr>
          <p:nvPr/>
        </p:nvPicPr>
        <p:blipFill>
          <a:blip r:embed="rId2"/>
          <a:srcRect/>
          <a:stretch>
            <a:fillRect/>
          </a:stretch>
        </p:blipFill>
        <p:spPr bwMode="auto">
          <a:xfrm>
            <a:off x="4953000" y="3657600"/>
            <a:ext cx="1524000" cy="2133600"/>
          </a:xfrm>
          <a:prstGeom prst="rect">
            <a:avLst/>
          </a:prstGeom>
          <a:noFill/>
          <a:ln w="9525">
            <a:noFill/>
            <a:miter lim="800000"/>
            <a:headEnd/>
            <a:tailEnd/>
          </a:ln>
        </p:spPr>
      </p:pic>
      <p:sp>
        <p:nvSpPr>
          <p:cNvPr id="3" name="Text Box 14"/>
          <p:cNvSpPr txBox="1">
            <a:spLocks noChangeArrowheads="1"/>
          </p:cNvSpPr>
          <p:nvPr/>
        </p:nvSpPr>
        <p:spPr bwMode="auto">
          <a:xfrm>
            <a:off x="5334000" y="6172200"/>
            <a:ext cx="1752600" cy="366713"/>
          </a:xfrm>
          <a:prstGeom prst="rect">
            <a:avLst/>
          </a:prstGeom>
          <a:noFill/>
          <a:ln w="9525">
            <a:noFill/>
            <a:miter lim="800000"/>
            <a:headEnd/>
            <a:tailEnd/>
          </a:ln>
        </p:spPr>
        <p:txBody>
          <a:bodyPr>
            <a:spAutoFit/>
          </a:bodyPr>
          <a:lstStyle/>
          <a:p>
            <a:pPr>
              <a:spcBef>
                <a:spcPct val="50000"/>
              </a:spcBef>
            </a:pPr>
            <a:r>
              <a:rPr lang="en-US" dirty="0">
                <a:latin typeface="Times New Roman" pitchFamily="18" charset="0"/>
              </a:rPr>
              <a:t>Hình 22.5</a:t>
            </a:r>
          </a:p>
        </p:txBody>
      </p:sp>
      <p:sp>
        <p:nvSpPr>
          <p:cNvPr id="4" name="Line 16"/>
          <p:cNvSpPr>
            <a:spLocks noChangeShapeType="1"/>
          </p:cNvSpPr>
          <p:nvPr/>
        </p:nvSpPr>
        <p:spPr bwMode="auto">
          <a:xfrm>
            <a:off x="5867400" y="5791200"/>
            <a:ext cx="2209800" cy="0"/>
          </a:xfrm>
          <a:prstGeom prst="line">
            <a:avLst/>
          </a:prstGeom>
          <a:noFill/>
          <a:ln w="57150">
            <a:solidFill>
              <a:srgbClr val="808080"/>
            </a:solidFill>
            <a:round/>
            <a:headEnd type="oval" w="med" len="med"/>
            <a:tailEnd/>
          </a:ln>
        </p:spPr>
        <p:txBody>
          <a:bodyPr/>
          <a:lstStyle/>
          <a:p>
            <a:endParaRPr lang="en-US"/>
          </a:p>
        </p:txBody>
      </p:sp>
      <p:sp>
        <p:nvSpPr>
          <p:cNvPr id="5" name="Line 17"/>
          <p:cNvSpPr>
            <a:spLocks noChangeShapeType="1"/>
          </p:cNvSpPr>
          <p:nvPr/>
        </p:nvSpPr>
        <p:spPr bwMode="auto">
          <a:xfrm>
            <a:off x="3962400" y="5791200"/>
            <a:ext cx="1600200" cy="0"/>
          </a:xfrm>
          <a:prstGeom prst="line">
            <a:avLst/>
          </a:prstGeom>
          <a:noFill/>
          <a:ln w="57150">
            <a:solidFill>
              <a:srgbClr val="808080"/>
            </a:solidFill>
            <a:round/>
            <a:headEnd/>
            <a:tailEnd type="oval" w="med" len="med"/>
          </a:ln>
        </p:spPr>
        <p:txBody>
          <a:bodyPr/>
          <a:lstStyle/>
          <a:p>
            <a:endParaRPr lang="en-US"/>
          </a:p>
        </p:txBody>
      </p:sp>
      <p:sp>
        <p:nvSpPr>
          <p:cNvPr id="6" name="Line 18"/>
          <p:cNvSpPr>
            <a:spLocks noChangeShapeType="1"/>
          </p:cNvSpPr>
          <p:nvPr/>
        </p:nvSpPr>
        <p:spPr bwMode="auto">
          <a:xfrm flipV="1">
            <a:off x="3962400" y="3124200"/>
            <a:ext cx="0" cy="2667000"/>
          </a:xfrm>
          <a:prstGeom prst="line">
            <a:avLst/>
          </a:prstGeom>
          <a:noFill/>
          <a:ln w="57150">
            <a:solidFill>
              <a:schemeClr val="bg2"/>
            </a:solidFill>
            <a:round/>
            <a:headEnd/>
            <a:tailEnd/>
          </a:ln>
        </p:spPr>
        <p:txBody>
          <a:bodyPr/>
          <a:lstStyle/>
          <a:p>
            <a:endParaRPr lang="en-US"/>
          </a:p>
        </p:txBody>
      </p:sp>
      <p:sp>
        <p:nvSpPr>
          <p:cNvPr id="7" name="Line 20"/>
          <p:cNvSpPr>
            <a:spLocks noChangeShapeType="1"/>
          </p:cNvSpPr>
          <p:nvPr/>
        </p:nvSpPr>
        <p:spPr bwMode="auto">
          <a:xfrm>
            <a:off x="3962400" y="3124200"/>
            <a:ext cx="1066800" cy="0"/>
          </a:xfrm>
          <a:prstGeom prst="line">
            <a:avLst/>
          </a:prstGeom>
          <a:noFill/>
          <a:ln w="57150">
            <a:solidFill>
              <a:srgbClr val="808080"/>
            </a:solidFill>
            <a:round/>
            <a:headEnd/>
            <a:tailEnd/>
          </a:ln>
        </p:spPr>
        <p:txBody>
          <a:bodyPr/>
          <a:lstStyle/>
          <a:p>
            <a:endParaRPr lang="en-US"/>
          </a:p>
        </p:txBody>
      </p:sp>
      <p:sp>
        <p:nvSpPr>
          <p:cNvPr id="8" name="Rectangle 21"/>
          <p:cNvSpPr>
            <a:spLocks noChangeArrowheads="1"/>
          </p:cNvSpPr>
          <p:nvPr/>
        </p:nvSpPr>
        <p:spPr bwMode="auto">
          <a:xfrm>
            <a:off x="5029200" y="2805113"/>
            <a:ext cx="1143000" cy="609600"/>
          </a:xfrm>
          <a:prstGeom prst="rect">
            <a:avLst/>
          </a:prstGeom>
          <a:solidFill>
            <a:schemeClr val="accent1"/>
          </a:solidFill>
          <a:ln w="28575">
            <a:solidFill>
              <a:schemeClr val="bg2"/>
            </a:solidFill>
            <a:miter lim="800000"/>
            <a:headEnd/>
            <a:tailEnd/>
          </a:ln>
        </p:spPr>
        <p:txBody>
          <a:bodyPr wrap="none" anchor="ctr"/>
          <a:lstStyle/>
          <a:p>
            <a:pPr algn="ctr"/>
            <a:r>
              <a:rPr lang="en-US">
                <a:latin typeface="Times New Roman" pitchFamily="18" charset="0"/>
              </a:rPr>
              <a:t>Pin</a:t>
            </a:r>
          </a:p>
        </p:txBody>
      </p:sp>
      <p:sp>
        <p:nvSpPr>
          <p:cNvPr id="9" name="Line 22"/>
          <p:cNvSpPr>
            <a:spLocks noChangeShapeType="1"/>
          </p:cNvSpPr>
          <p:nvPr/>
        </p:nvSpPr>
        <p:spPr bwMode="auto">
          <a:xfrm>
            <a:off x="6172200" y="3124200"/>
            <a:ext cx="685800" cy="0"/>
          </a:xfrm>
          <a:prstGeom prst="line">
            <a:avLst/>
          </a:prstGeom>
          <a:noFill/>
          <a:ln w="57150">
            <a:solidFill>
              <a:srgbClr val="808080"/>
            </a:solidFill>
            <a:round/>
            <a:headEnd/>
            <a:tailEnd type="oval" w="med" len="med"/>
          </a:ln>
        </p:spPr>
        <p:txBody>
          <a:bodyPr/>
          <a:lstStyle/>
          <a:p>
            <a:endParaRPr lang="en-US"/>
          </a:p>
        </p:txBody>
      </p:sp>
      <p:sp>
        <p:nvSpPr>
          <p:cNvPr id="10" name="Line 23"/>
          <p:cNvSpPr>
            <a:spLocks noChangeShapeType="1"/>
          </p:cNvSpPr>
          <p:nvPr/>
        </p:nvSpPr>
        <p:spPr bwMode="auto">
          <a:xfrm flipV="1">
            <a:off x="6858000" y="3124200"/>
            <a:ext cx="685800" cy="0"/>
          </a:xfrm>
          <a:prstGeom prst="line">
            <a:avLst/>
          </a:prstGeom>
          <a:noFill/>
          <a:ln w="57150">
            <a:solidFill>
              <a:schemeClr val="bg2"/>
            </a:solidFill>
            <a:round/>
            <a:headEnd type="oval" w="med" len="med"/>
            <a:tailEnd type="oval" w="med" len="med"/>
          </a:ln>
        </p:spPr>
        <p:txBody>
          <a:bodyPr/>
          <a:lstStyle/>
          <a:p>
            <a:endParaRPr lang="en-US"/>
          </a:p>
        </p:txBody>
      </p:sp>
      <p:sp>
        <p:nvSpPr>
          <p:cNvPr id="11" name="Line 24"/>
          <p:cNvSpPr>
            <a:spLocks noChangeShapeType="1"/>
          </p:cNvSpPr>
          <p:nvPr/>
        </p:nvSpPr>
        <p:spPr bwMode="auto">
          <a:xfrm>
            <a:off x="7543800" y="3124200"/>
            <a:ext cx="533400" cy="0"/>
          </a:xfrm>
          <a:prstGeom prst="line">
            <a:avLst/>
          </a:prstGeom>
          <a:noFill/>
          <a:ln w="57150">
            <a:solidFill>
              <a:srgbClr val="808080"/>
            </a:solidFill>
            <a:round/>
            <a:headEnd type="oval" w="med" len="med"/>
            <a:tailEnd/>
          </a:ln>
        </p:spPr>
        <p:txBody>
          <a:bodyPr/>
          <a:lstStyle/>
          <a:p>
            <a:endParaRPr lang="en-US"/>
          </a:p>
        </p:txBody>
      </p:sp>
      <p:sp>
        <p:nvSpPr>
          <p:cNvPr id="12" name="Line 25"/>
          <p:cNvSpPr>
            <a:spLocks noChangeShapeType="1"/>
          </p:cNvSpPr>
          <p:nvPr/>
        </p:nvSpPr>
        <p:spPr bwMode="auto">
          <a:xfrm flipV="1">
            <a:off x="8077200" y="3124200"/>
            <a:ext cx="0" cy="2667000"/>
          </a:xfrm>
          <a:prstGeom prst="line">
            <a:avLst/>
          </a:prstGeom>
          <a:noFill/>
          <a:ln w="57150">
            <a:solidFill>
              <a:schemeClr val="bg2"/>
            </a:solidFill>
            <a:round/>
            <a:headEnd/>
            <a:tailEnd/>
          </a:ln>
        </p:spPr>
        <p:txBody>
          <a:bodyPr/>
          <a:lstStyle/>
          <a:p>
            <a:endParaRPr lang="en-US"/>
          </a:p>
        </p:txBody>
      </p:sp>
      <p:sp>
        <p:nvSpPr>
          <p:cNvPr id="13" name="Line 27"/>
          <p:cNvSpPr>
            <a:spLocks noChangeShapeType="1"/>
          </p:cNvSpPr>
          <p:nvPr/>
        </p:nvSpPr>
        <p:spPr bwMode="auto">
          <a:xfrm flipV="1">
            <a:off x="6858000" y="2819400"/>
            <a:ext cx="609600" cy="304800"/>
          </a:xfrm>
          <a:prstGeom prst="line">
            <a:avLst/>
          </a:prstGeom>
          <a:noFill/>
          <a:ln w="57150">
            <a:solidFill>
              <a:schemeClr val="bg2"/>
            </a:solidFill>
            <a:round/>
            <a:headEnd type="oval" w="med" len="med"/>
            <a:tailEnd/>
          </a:ln>
        </p:spPr>
        <p:txBody>
          <a:bodyPr/>
          <a:lstStyle/>
          <a:p>
            <a:endParaRPr lang="en-US"/>
          </a:p>
        </p:txBody>
      </p:sp>
      <p:sp>
        <p:nvSpPr>
          <p:cNvPr id="14" name="Rectangle 13"/>
          <p:cNvSpPr/>
          <p:nvPr/>
        </p:nvSpPr>
        <p:spPr>
          <a:xfrm>
            <a:off x="4876800" y="4419600"/>
            <a:ext cx="457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solidFill>
                  <a:srgbClr val="FF0000"/>
                </a:solidFill>
                <a:latin typeface="Times New Roman" pitchFamily="18" charset="0"/>
                <a:cs typeface="Times New Roman" pitchFamily="18" charset="0"/>
              </a:rPr>
              <a:t>-</a:t>
            </a:r>
            <a:endParaRPr lang="en-US" sz="6600" dirty="0">
              <a:solidFill>
                <a:srgbClr val="FF0000"/>
              </a:solidFill>
              <a:latin typeface="Times New Roman" pitchFamily="18" charset="0"/>
              <a:cs typeface="Times New Roman" pitchFamily="18" charset="0"/>
            </a:endParaRPr>
          </a:p>
        </p:txBody>
      </p:sp>
      <p:sp>
        <p:nvSpPr>
          <p:cNvPr id="15" name="Rectangle 14"/>
          <p:cNvSpPr/>
          <p:nvPr/>
        </p:nvSpPr>
        <p:spPr>
          <a:xfrm>
            <a:off x="6096000" y="4724400"/>
            <a:ext cx="381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rgbClr val="FF0000"/>
                </a:solidFill>
                <a:latin typeface="Times New Roman" pitchFamily="18" charset="0"/>
                <a:cs typeface="Times New Roman" pitchFamily="18" charset="0"/>
              </a:rPr>
              <a:t>+</a:t>
            </a:r>
            <a:endParaRPr lang="en-US" sz="6000" b="1" dirty="0">
              <a:solidFill>
                <a:srgbClr val="FF0000"/>
              </a:solidFill>
              <a:latin typeface="Times New Roman" pitchFamily="18" charset="0"/>
              <a:cs typeface="Times New Roman" pitchFamily="18" charset="0"/>
            </a:endParaRPr>
          </a:p>
        </p:txBody>
      </p:sp>
      <p:sp>
        <p:nvSpPr>
          <p:cNvPr id="16" name="Rectangle 15"/>
          <p:cNvSpPr/>
          <p:nvPr/>
        </p:nvSpPr>
        <p:spPr>
          <a:xfrm>
            <a:off x="4495800" y="2743200"/>
            <a:ext cx="381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rgbClr val="FF0000"/>
                </a:solidFill>
                <a:latin typeface="Times New Roman" pitchFamily="18" charset="0"/>
                <a:cs typeface="Times New Roman" pitchFamily="18" charset="0"/>
              </a:rPr>
              <a:t>+</a:t>
            </a:r>
            <a:endParaRPr lang="en-US" sz="6000" b="1" dirty="0">
              <a:solidFill>
                <a:srgbClr val="FF0000"/>
              </a:solidFill>
              <a:latin typeface="Times New Roman" pitchFamily="18" charset="0"/>
              <a:cs typeface="Times New Roman" pitchFamily="18" charset="0"/>
            </a:endParaRPr>
          </a:p>
        </p:txBody>
      </p:sp>
      <p:sp>
        <p:nvSpPr>
          <p:cNvPr id="17" name="Rectangle 16"/>
          <p:cNvSpPr/>
          <p:nvPr/>
        </p:nvSpPr>
        <p:spPr>
          <a:xfrm>
            <a:off x="6400800" y="2514600"/>
            <a:ext cx="457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solidFill>
                  <a:srgbClr val="FF0000"/>
                </a:solidFill>
                <a:latin typeface="Times New Roman" pitchFamily="18" charset="0"/>
                <a:cs typeface="Times New Roman" pitchFamily="18" charset="0"/>
              </a:rPr>
              <a:t>-</a:t>
            </a:r>
            <a:endParaRPr lang="en-US" sz="6600" dirty="0">
              <a:solidFill>
                <a:srgbClr val="FF0000"/>
              </a:solidFill>
              <a:latin typeface="Times New Roman" pitchFamily="18" charset="0"/>
              <a:cs typeface="Times New Roman" pitchFamily="18" charset="0"/>
            </a:endParaRPr>
          </a:p>
        </p:txBody>
      </p:sp>
      <p:sp>
        <p:nvSpPr>
          <p:cNvPr id="18" name="Text Box 19"/>
          <p:cNvSpPr txBox="1">
            <a:spLocks noChangeArrowheads="1"/>
          </p:cNvSpPr>
          <p:nvPr/>
        </p:nvSpPr>
        <p:spPr bwMode="auto">
          <a:xfrm>
            <a:off x="0" y="3352800"/>
            <a:ext cx="3581400" cy="2123658"/>
          </a:xfrm>
          <a:prstGeom prst="rect">
            <a:avLst/>
          </a:prstGeom>
          <a:noFill/>
          <a:ln w="9525">
            <a:noFill/>
            <a:miter lim="800000"/>
            <a:headEnd/>
            <a:tailEnd/>
          </a:ln>
        </p:spPr>
        <p:txBody>
          <a:bodyPr wrap="square">
            <a:spAutoFit/>
          </a:bodyPr>
          <a:lstStyle/>
          <a:p>
            <a:pPr algn="just">
              <a:spcBef>
                <a:spcPct val="50000"/>
              </a:spcBef>
            </a:pPr>
            <a:r>
              <a:rPr lang="en-US" sz="2200" dirty="0">
                <a:latin typeface="Times New Roman" pitchFamily="18" charset="0"/>
                <a:cs typeface="Times New Roman" pitchFamily="18" charset="0"/>
              </a:rPr>
              <a:t>Thắp sáng </a:t>
            </a:r>
            <a:r>
              <a:rPr lang="en-US" sz="2200" dirty="0" smtClean="0">
                <a:latin typeface="Times New Roman" pitchFamily="18" charset="0"/>
                <a:cs typeface="Times New Roman" pitchFamily="18" charset="0"/>
              </a:rPr>
              <a:t>đèn điôt phát quang bằng cách nối </a:t>
            </a:r>
            <a:r>
              <a:rPr lang="en-US" sz="2200" dirty="0">
                <a:latin typeface="Times New Roman" pitchFamily="18" charset="0"/>
                <a:cs typeface="Times New Roman" pitchFamily="18" charset="0"/>
              </a:rPr>
              <a:t>hai đầu dây của đèn vào hai cực của nguồn điện theo hình 22.5. Quan sát xem đèn có sáng không</a:t>
            </a:r>
            <a:r>
              <a:rPr lang="en-US" sz="2200" dirty="0"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p:txBody>
      </p:sp>
      <p:sp>
        <p:nvSpPr>
          <p:cNvPr id="19" name="Text Box 14"/>
          <p:cNvSpPr txBox="1">
            <a:spLocks noChangeArrowheads="1"/>
          </p:cNvSpPr>
          <p:nvPr/>
        </p:nvSpPr>
        <p:spPr bwMode="auto">
          <a:xfrm>
            <a:off x="152400" y="152400"/>
            <a:ext cx="6172200" cy="461665"/>
          </a:xfrm>
          <a:prstGeom prst="rect">
            <a:avLst/>
          </a:prstGeom>
          <a:noFill/>
          <a:ln w="9525">
            <a:noFill/>
            <a:miter lim="800000"/>
            <a:headEnd/>
            <a:tailEnd/>
          </a:ln>
        </p:spPr>
        <p:txBody>
          <a:bodyPr wrap="square">
            <a:spAutoFit/>
          </a:bodyPr>
          <a:lstStyle/>
          <a:p>
            <a:r>
              <a:rPr lang="en-US" sz="2400" b="1" dirty="0">
                <a:solidFill>
                  <a:schemeClr val="accent3">
                    <a:lumMod val="75000"/>
                  </a:schemeClr>
                </a:solidFill>
                <a:latin typeface="Times New Roman" pitchFamily="18" charset="0"/>
                <a:cs typeface="Times New Roman" pitchFamily="18" charset="0"/>
              </a:rPr>
              <a:t>2. Đèn điot phát quang (đèn LED)</a:t>
            </a:r>
          </a:p>
        </p:txBody>
      </p:sp>
      <p:grpSp>
        <p:nvGrpSpPr>
          <p:cNvPr id="20" name="Group 37"/>
          <p:cNvGrpSpPr>
            <a:grpSpLocks/>
          </p:cNvGrpSpPr>
          <p:nvPr/>
        </p:nvGrpSpPr>
        <p:grpSpPr bwMode="auto">
          <a:xfrm>
            <a:off x="5334000" y="609600"/>
            <a:ext cx="2438400" cy="1509713"/>
            <a:chOff x="4128" y="528"/>
            <a:chExt cx="1536" cy="951"/>
          </a:xfrm>
        </p:grpSpPr>
        <p:pic>
          <p:nvPicPr>
            <p:cNvPr id="21" name="Picture 16" descr="Den diot phat quang"/>
            <p:cNvPicPr>
              <a:picLocks noChangeAspect="1" noChangeArrowheads="1"/>
            </p:cNvPicPr>
            <p:nvPr/>
          </p:nvPicPr>
          <p:blipFill>
            <a:blip r:embed="rId2"/>
            <a:srcRect l="17241" r="20689" b="26857"/>
            <a:stretch>
              <a:fillRect/>
            </a:stretch>
          </p:blipFill>
          <p:spPr bwMode="auto">
            <a:xfrm rot="-5400000">
              <a:off x="4464" y="192"/>
              <a:ext cx="864" cy="1536"/>
            </a:xfrm>
            <a:prstGeom prst="rect">
              <a:avLst/>
            </a:prstGeom>
            <a:noFill/>
            <a:ln w="9525">
              <a:noFill/>
              <a:miter lim="800000"/>
              <a:headEnd/>
              <a:tailEnd/>
            </a:ln>
          </p:spPr>
        </p:pic>
        <p:sp>
          <p:nvSpPr>
            <p:cNvPr id="22" name="Text Box 17"/>
            <p:cNvSpPr txBox="1">
              <a:spLocks noChangeArrowheads="1"/>
            </p:cNvSpPr>
            <p:nvPr/>
          </p:nvSpPr>
          <p:spPr bwMode="auto">
            <a:xfrm>
              <a:off x="4416" y="1248"/>
              <a:ext cx="1056" cy="231"/>
            </a:xfrm>
            <a:prstGeom prst="rect">
              <a:avLst/>
            </a:prstGeom>
            <a:noFill/>
            <a:ln w="9525">
              <a:noFill/>
              <a:miter lim="800000"/>
              <a:headEnd/>
              <a:tailEnd/>
            </a:ln>
          </p:spPr>
          <p:txBody>
            <a:bodyPr>
              <a:spAutoFit/>
            </a:bodyPr>
            <a:lstStyle/>
            <a:p>
              <a:pPr>
                <a:spcBef>
                  <a:spcPct val="50000"/>
                </a:spcBef>
              </a:pPr>
              <a:r>
                <a:rPr lang="en-US" sz="1800" dirty="0"/>
                <a:t>H22.4: Đèn Led</a:t>
              </a:r>
            </a:p>
          </p:txBody>
        </p:sp>
      </p:grpSp>
      <p:grpSp>
        <p:nvGrpSpPr>
          <p:cNvPr id="23" name="Group 62"/>
          <p:cNvGrpSpPr>
            <a:grpSpLocks/>
          </p:cNvGrpSpPr>
          <p:nvPr/>
        </p:nvGrpSpPr>
        <p:grpSpPr bwMode="auto">
          <a:xfrm>
            <a:off x="1752600" y="685800"/>
            <a:ext cx="2667000" cy="1905000"/>
            <a:chOff x="3120" y="432"/>
            <a:chExt cx="2448" cy="1776"/>
          </a:xfrm>
        </p:grpSpPr>
        <p:sp>
          <p:nvSpPr>
            <p:cNvPr id="24" name="Text Box 45"/>
            <p:cNvSpPr txBox="1">
              <a:spLocks noChangeArrowheads="1"/>
            </p:cNvSpPr>
            <p:nvPr/>
          </p:nvSpPr>
          <p:spPr bwMode="auto">
            <a:xfrm>
              <a:off x="4608" y="432"/>
              <a:ext cx="960" cy="518"/>
            </a:xfrm>
            <a:prstGeom prst="rect">
              <a:avLst/>
            </a:prstGeom>
            <a:noFill/>
            <a:ln w="9525">
              <a:noFill/>
              <a:miter lim="800000"/>
              <a:headEnd/>
              <a:tailEnd/>
            </a:ln>
            <a:effectLst/>
          </p:spPr>
          <p:txBody>
            <a:bodyPr>
              <a:spAutoFit/>
            </a:bodyPr>
            <a:lstStyle/>
            <a:p>
              <a:pPr>
                <a:spcBef>
                  <a:spcPct val="50000"/>
                </a:spcBef>
              </a:pPr>
              <a:r>
                <a:rPr lang="en-US" dirty="0"/>
                <a:t>Bản nhỏ (anốt)</a:t>
              </a:r>
            </a:p>
          </p:txBody>
        </p:sp>
        <p:sp>
          <p:nvSpPr>
            <p:cNvPr id="25" name="AutoShape 28"/>
            <p:cNvSpPr>
              <a:spLocks noChangeArrowheads="1"/>
            </p:cNvSpPr>
            <p:nvPr/>
          </p:nvSpPr>
          <p:spPr bwMode="auto">
            <a:xfrm>
              <a:off x="3748" y="943"/>
              <a:ext cx="668" cy="134"/>
            </a:xfrm>
            <a:prstGeom prst="can">
              <a:avLst>
                <a:gd name="adj" fmla="val 38190"/>
              </a:avLst>
            </a:prstGeom>
            <a:gradFill rotWithShape="1">
              <a:gsLst>
                <a:gs pos="0">
                  <a:srgbClr val="FF3300">
                    <a:alpha val="98000"/>
                  </a:srgbClr>
                </a:gs>
                <a:gs pos="100000">
                  <a:srgbClr val="761800"/>
                </a:gs>
              </a:gsLst>
              <a:lin ang="0" scaled="1"/>
            </a:gradFill>
            <a:ln w="9525">
              <a:solidFill>
                <a:schemeClr val="tx1"/>
              </a:solidFill>
              <a:round/>
              <a:headEnd/>
              <a:tailEnd/>
            </a:ln>
            <a:effectLst/>
          </p:spPr>
          <p:txBody>
            <a:bodyPr wrap="none" anchor="ctr"/>
            <a:lstStyle/>
            <a:p>
              <a:endParaRPr lang="vi-VN"/>
            </a:p>
          </p:txBody>
        </p:sp>
        <p:sp>
          <p:nvSpPr>
            <p:cNvPr id="26" name="Rectangle 29"/>
            <p:cNvSpPr>
              <a:spLocks noChangeArrowheads="1"/>
            </p:cNvSpPr>
            <p:nvPr/>
          </p:nvSpPr>
          <p:spPr bwMode="auto">
            <a:xfrm rot="5400000">
              <a:off x="3893" y="520"/>
              <a:ext cx="380" cy="507"/>
            </a:xfrm>
            <a:prstGeom prst="rect">
              <a:avLst/>
            </a:prstGeom>
            <a:gradFill rotWithShape="1">
              <a:gsLst>
                <a:gs pos="0">
                  <a:srgbClr val="FF3300">
                    <a:gamma/>
                    <a:shade val="46275"/>
                    <a:invGamma/>
                  </a:srgbClr>
                </a:gs>
                <a:gs pos="50000">
                  <a:srgbClr val="FF3300">
                    <a:alpha val="98000"/>
                  </a:srgbClr>
                </a:gs>
                <a:gs pos="100000">
                  <a:srgbClr val="FF3300">
                    <a:gamma/>
                    <a:shade val="46275"/>
                    <a:invGamma/>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a:latin typeface="Arial" pitchFamily="34" charset="0"/>
              </a:endParaRPr>
            </a:p>
          </p:txBody>
        </p:sp>
        <p:sp>
          <p:nvSpPr>
            <p:cNvPr id="27" name="AutoShape 30"/>
            <p:cNvSpPr>
              <a:spLocks noChangeArrowheads="1"/>
            </p:cNvSpPr>
            <p:nvPr/>
          </p:nvSpPr>
          <p:spPr bwMode="auto">
            <a:xfrm>
              <a:off x="3829" y="517"/>
              <a:ext cx="507" cy="112"/>
            </a:xfrm>
            <a:prstGeom prst="can">
              <a:avLst>
                <a:gd name="adj" fmla="val 50000"/>
              </a:avLst>
            </a:prstGeom>
            <a:gradFill rotWithShape="1">
              <a:gsLst>
                <a:gs pos="0">
                  <a:srgbClr val="FF3300">
                    <a:alpha val="98000"/>
                  </a:srgbClr>
                </a:gs>
                <a:gs pos="100000">
                  <a:srgbClr val="761800"/>
                </a:gs>
              </a:gsLst>
              <a:lin ang="0" scaled="1"/>
            </a:gradFill>
            <a:ln w="9525">
              <a:solidFill>
                <a:schemeClr val="tx1"/>
              </a:solidFill>
              <a:round/>
              <a:headEnd/>
              <a:tailEnd/>
            </a:ln>
            <a:effectLst/>
          </p:spPr>
          <p:txBody>
            <a:bodyPr wrap="none" anchor="ctr"/>
            <a:lstStyle/>
            <a:p>
              <a:endParaRPr lang="vi-VN"/>
            </a:p>
          </p:txBody>
        </p:sp>
        <p:sp>
          <p:nvSpPr>
            <p:cNvPr id="28" name="AutoShape 31"/>
            <p:cNvSpPr>
              <a:spLocks noChangeArrowheads="1"/>
            </p:cNvSpPr>
            <p:nvPr/>
          </p:nvSpPr>
          <p:spPr bwMode="auto">
            <a:xfrm>
              <a:off x="3881" y="741"/>
              <a:ext cx="267" cy="134"/>
            </a:xfrm>
            <a:prstGeom prst="flowChartManualOperation">
              <a:avLst/>
            </a:prstGeom>
            <a:solidFill>
              <a:schemeClr val="bg2"/>
            </a:solidFill>
            <a:ln w="9525">
              <a:solidFill>
                <a:schemeClr val="tx1"/>
              </a:solidFill>
              <a:miter lim="800000"/>
              <a:headEnd/>
              <a:tailEnd/>
            </a:ln>
            <a:effectLst/>
          </p:spPr>
          <p:txBody>
            <a:bodyPr wrap="none" anchor="ctr"/>
            <a:lstStyle/>
            <a:p>
              <a:endParaRPr lang="vi-VN"/>
            </a:p>
          </p:txBody>
        </p:sp>
        <p:sp>
          <p:nvSpPr>
            <p:cNvPr id="29" name="Rectangle 32"/>
            <p:cNvSpPr>
              <a:spLocks noChangeArrowheads="1"/>
            </p:cNvSpPr>
            <p:nvPr/>
          </p:nvSpPr>
          <p:spPr bwMode="auto">
            <a:xfrm rot="5400000" flipH="1">
              <a:off x="3784" y="923"/>
              <a:ext cx="313" cy="40"/>
            </a:xfrm>
            <a:prstGeom prst="rect">
              <a:avLst/>
            </a:prstGeom>
            <a:solidFill>
              <a:schemeClr val="bg2"/>
            </a:solidFill>
            <a:ln w="9525">
              <a:noFill/>
              <a:miter lim="800000"/>
              <a:headEnd/>
              <a:tailEnd/>
            </a:ln>
            <a:effectLst/>
          </p:spPr>
          <p:txBody>
            <a:bodyPr wrap="none" anchor="ctr"/>
            <a:lstStyle/>
            <a:p>
              <a:endParaRPr lang="vi-VN"/>
            </a:p>
          </p:txBody>
        </p:sp>
        <p:sp>
          <p:nvSpPr>
            <p:cNvPr id="30" name="Rectangle 33"/>
            <p:cNvSpPr>
              <a:spLocks noChangeArrowheads="1"/>
            </p:cNvSpPr>
            <p:nvPr/>
          </p:nvSpPr>
          <p:spPr bwMode="auto">
            <a:xfrm rot="5400000" flipH="1">
              <a:off x="3784" y="1236"/>
              <a:ext cx="313" cy="40"/>
            </a:xfrm>
            <a:prstGeom prst="rect">
              <a:avLst/>
            </a:prstGeom>
            <a:solidFill>
              <a:schemeClr val="tx1"/>
            </a:solidFill>
            <a:ln w="9525">
              <a:solidFill>
                <a:schemeClr val="tx1"/>
              </a:solidFill>
              <a:miter lim="800000"/>
              <a:headEnd/>
              <a:tailEnd/>
            </a:ln>
            <a:effectLst/>
          </p:spPr>
          <p:txBody>
            <a:bodyPr wrap="none" anchor="ctr"/>
            <a:lstStyle/>
            <a:p>
              <a:endParaRPr lang="vi-VN"/>
            </a:p>
          </p:txBody>
        </p:sp>
        <p:sp>
          <p:nvSpPr>
            <p:cNvPr id="31" name="Line 34"/>
            <p:cNvSpPr>
              <a:spLocks noChangeShapeType="1"/>
            </p:cNvSpPr>
            <p:nvPr/>
          </p:nvSpPr>
          <p:spPr bwMode="auto">
            <a:xfrm rot="5400000">
              <a:off x="3655" y="1647"/>
              <a:ext cx="559" cy="0"/>
            </a:xfrm>
            <a:prstGeom prst="line">
              <a:avLst/>
            </a:prstGeom>
            <a:noFill/>
            <a:ln w="38100">
              <a:solidFill>
                <a:schemeClr val="tx1"/>
              </a:solidFill>
              <a:round/>
              <a:headEnd/>
              <a:tailEnd/>
            </a:ln>
            <a:effectLst/>
          </p:spPr>
          <p:txBody>
            <a:bodyPr/>
            <a:lstStyle/>
            <a:p>
              <a:endParaRPr lang="en-US"/>
            </a:p>
          </p:txBody>
        </p:sp>
        <p:sp>
          <p:nvSpPr>
            <p:cNvPr id="32" name="Rectangle 35"/>
            <p:cNvSpPr>
              <a:spLocks noChangeArrowheads="1"/>
            </p:cNvSpPr>
            <p:nvPr/>
          </p:nvSpPr>
          <p:spPr bwMode="auto">
            <a:xfrm rot="5400000" flipH="1">
              <a:off x="4052" y="1214"/>
              <a:ext cx="313" cy="40"/>
            </a:xfrm>
            <a:prstGeom prst="rect">
              <a:avLst/>
            </a:prstGeom>
            <a:solidFill>
              <a:schemeClr val="tx1"/>
            </a:solidFill>
            <a:ln w="9525">
              <a:solidFill>
                <a:schemeClr val="tx1"/>
              </a:solidFill>
              <a:miter lim="800000"/>
              <a:headEnd/>
              <a:tailEnd/>
            </a:ln>
            <a:effectLst/>
          </p:spPr>
          <p:txBody>
            <a:bodyPr wrap="none" anchor="ctr"/>
            <a:lstStyle/>
            <a:p>
              <a:endParaRPr lang="vi-VN"/>
            </a:p>
          </p:txBody>
        </p:sp>
        <p:sp>
          <p:nvSpPr>
            <p:cNvPr id="33" name="Line 36"/>
            <p:cNvSpPr>
              <a:spLocks noChangeShapeType="1"/>
            </p:cNvSpPr>
            <p:nvPr/>
          </p:nvSpPr>
          <p:spPr bwMode="auto">
            <a:xfrm rot="16200000" flipH="1">
              <a:off x="3769" y="1765"/>
              <a:ext cx="886" cy="0"/>
            </a:xfrm>
            <a:prstGeom prst="line">
              <a:avLst/>
            </a:prstGeom>
            <a:noFill/>
            <a:ln w="38100">
              <a:solidFill>
                <a:schemeClr val="tx1"/>
              </a:solidFill>
              <a:round/>
              <a:headEnd/>
              <a:tailEnd/>
            </a:ln>
            <a:effectLst/>
          </p:spPr>
          <p:txBody>
            <a:bodyPr/>
            <a:lstStyle/>
            <a:p>
              <a:endParaRPr lang="en-US"/>
            </a:p>
          </p:txBody>
        </p:sp>
        <p:sp>
          <p:nvSpPr>
            <p:cNvPr id="34" name="Rectangle 37"/>
            <p:cNvSpPr>
              <a:spLocks noChangeArrowheads="1"/>
            </p:cNvSpPr>
            <p:nvPr/>
          </p:nvSpPr>
          <p:spPr bwMode="auto">
            <a:xfrm rot="5400000" flipH="1">
              <a:off x="4097" y="967"/>
              <a:ext cx="224" cy="40"/>
            </a:xfrm>
            <a:prstGeom prst="rect">
              <a:avLst/>
            </a:prstGeom>
            <a:solidFill>
              <a:schemeClr val="bg2"/>
            </a:solidFill>
            <a:ln w="9525">
              <a:noFill/>
              <a:miter lim="800000"/>
              <a:headEnd/>
              <a:tailEnd/>
            </a:ln>
            <a:effectLst/>
          </p:spPr>
          <p:txBody>
            <a:bodyPr wrap="none" anchor="ctr"/>
            <a:lstStyle/>
            <a:p>
              <a:endParaRPr lang="vi-VN"/>
            </a:p>
          </p:txBody>
        </p:sp>
        <p:sp>
          <p:nvSpPr>
            <p:cNvPr id="35" name="AutoShape 38"/>
            <p:cNvSpPr>
              <a:spLocks noChangeArrowheads="1"/>
            </p:cNvSpPr>
            <p:nvPr/>
          </p:nvSpPr>
          <p:spPr bwMode="auto">
            <a:xfrm rot="-5549374">
              <a:off x="4159" y="757"/>
              <a:ext cx="112" cy="79"/>
            </a:xfrm>
            <a:prstGeom prst="rtTriangle">
              <a:avLst/>
            </a:prstGeom>
            <a:solidFill>
              <a:schemeClr val="bg2"/>
            </a:solidFill>
            <a:ln w="9525">
              <a:solidFill>
                <a:schemeClr val="tx1"/>
              </a:solidFill>
              <a:miter lim="800000"/>
              <a:headEnd/>
              <a:tailEnd/>
            </a:ln>
            <a:effectLst/>
          </p:spPr>
          <p:txBody>
            <a:bodyPr wrap="none" anchor="ctr"/>
            <a:lstStyle/>
            <a:p>
              <a:endParaRPr lang="vi-VN"/>
            </a:p>
          </p:txBody>
        </p:sp>
        <p:sp>
          <p:nvSpPr>
            <p:cNvPr id="36" name="AutoShape 39"/>
            <p:cNvSpPr>
              <a:spLocks noChangeArrowheads="1"/>
            </p:cNvSpPr>
            <p:nvPr/>
          </p:nvSpPr>
          <p:spPr bwMode="auto">
            <a:xfrm rot="-5549374">
              <a:off x="4134" y="803"/>
              <a:ext cx="111" cy="78"/>
            </a:xfrm>
            <a:prstGeom prst="rtTriangle">
              <a:avLst/>
            </a:prstGeom>
            <a:solidFill>
              <a:schemeClr val="bg2"/>
            </a:solidFill>
            <a:ln w="9525">
              <a:noFill/>
              <a:miter lim="800000"/>
              <a:headEnd/>
              <a:tailEnd/>
            </a:ln>
            <a:effectLst/>
          </p:spPr>
          <p:txBody>
            <a:bodyPr wrap="none" anchor="ctr"/>
            <a:lstStyle/>
            <a:p>
              <a:endParaRPr lang="vi-VN"/>
            </a:p>
          </p:txBody>
        </p:sp>
        <p:sp>
          <p:nvSpPr>
            <p:cNvPr id="37" name="Freeform 40"/>
            <p:cNvSpPr>
              <a:spLocks/>
            </p:cNvSpPr>
            <p:nvPr/>
          </p:nvSpPr>
          <p:spPr bwMode="auto">
            <a:xfrm rot="5400000">
              <a:off x="4166" y="674"/>
              <a:ext cx="44" cy="134"/>
            </a:xfrm>
            <a:custGeom>
              <a:avLst/>
              <a:gdLst>
                <a:gd name="T0" fmla="*/ 40 w 48"/>
                <a:gd name="T1" fmla="*/ 0 h 192"/>
                <a:gd name="T2" fmla="*/ 0 w 48"/>
                <a:gd name="T3" fmla="*/ 24 h 192"/>
                <a:gd name="T4" fmla="*/ 0 w 48"/>
                <a:gd name="T5" fmla="*/ 70 h 192"/>
                <a:gd name="T6" fmla="*/ 40 w 48"/>
                <a:gd name="T7" fmla="*/ 94 h 1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192">
                  <a:moveTo>
                    <a:pt x="48" y="0"/>
                  </a:moveTo>
                  <a:lnTo>
                    <a:pt x="0" y="48"/>
                  </a:lnTo>
                  <a:lnTo>
                    <a:pt x="0" y="144"/>
                  </a:lnTo>
                  <a:lnTo>
                    <a:pt x="48" y="192"/>
                  </a:lnTo>
                </a:path>
              </a:pathLst>
            </a:custGeom>
            <a:noFill/>
            <a:ln w="38100" cmpd="sng">
              <a:solidFill>
                <a:srgbClr val="FF3399"/>
              </a:solidFill>
              <a:round/>
              <a:headEnd/>
              <a:tailEnd/>
            </a:ln>
            <a:effectLst/>
          </p:spPr>
          <p:txBody>
            <a:bodyPr/>
            <a:lstStyle/>
            <a:p>
              <a:endParaRPr lang="en-US"/>
            </a:p>
          </p:txBody>
        </p:sp>
        <p:sp>
          <p:nvSpPr>
            <p:cNvPr id="38" name="Text Box 46"/>
            <p:cNvSpPr txBox="1">
              <a:spLocks noChangeArrowheads="1"/>
            </p:cNvSpPr>
            <p:nvPr/>
          </p:nvSpPr>
          <p:spPr bwMode="auto">
            <a:xfrm>
              <a:off x="3120" y="462"/>
              <a:ext cx="960" cy="518"/>
            </a:xfrm>
            <a:prstGeom prst="rect">
              <a:avLst/>
            </a:prstGeom>
            <a:noFill/>
            <a:ln w="9525">
              <a:noFill/>
              <a:miter lim="800000"/>
              <a:headEnd/>
              <a:tailEnd/>
            </a:ln>
            <a:effectLst/>
          </p:spPr>
          <p:txBody>
            <a:bodyPr>
              <a:spAutoFit/>
            </a:bodyPr>
            <a:lstStyle/>
            <a:p>
              <a:pPr>
                <a:spcBef>
                  <a:spcPct val="50000"/>
                </a:spcBef>
              </a:pPr>
              <a:r>
                <a:rPr lang="en-US" dirty="0"/>
                <a:t>Bản lớn (catốt)</a:t>
              </a:r>
            </a:p>
          </p:txBody>
        </p:sp>
        <p:sp>
          <p:nvSpPr>
            <p:cNvPr id="39" name="Line 47"/>
            <p:cNvSpPr>
              <a:spLocks noChangeShapeType="1"/>
            </p:cNvSpPr>
            <p:nvPr/>
          </p:nvSpPr>
          <p:spPr bwMode="auto">
            <a:xfrm flipH="1">
              <a:off x="4220" y="678"/>
              <a:ext cx="432" cy="202"/>
            </a:xfrm>
            <a:prstGeom prst="line">
              <a:avLst/>
            </a:prstGeom>
            <a:noFill/>
            <a:ln w="9525">
              <a:solidFill>
                <a:schemeClr val="tx1"/>
              </a:solidFill>
              <a:round/>
              <a:headEnd/>
              <a:tailEnd type="triangle" w="med" len="med"/>
            </a:ln>
            <a:effectLst/>
          </p:spPr>
          <p:txBody>
            <a:bodyPr/>
            <a:lstStyle/>
            <a:p>
              <a:endParaRPr lang="en-US"/>
            </a:p>
          </p:txBody>
        </p:sp>
        <p:sp>
          <p:nvSpPr>
            <p:cNvPr id="40" name="Line 48"/>
            <p:cNvSpPr>
              <a:spLocks noChangeShapeType="1"/>
            </p:cNvSpPr>
            <p:nvPr/>
          </p:nvSpPr>
          <p:spPr bwMode="auto">
            <a:xfrm>
              <a:off x="3648" y="720"/>
              <a:ext cx="336" cy="128"/>
            </a:xfrm>
            <a:prstGeom prst="line">
              <a:avLst/>
            </a:prstGeom>
            <a:noFill/>
            <a:ln w="9525">
              <a:solidFill>
                <a:schemeClr val="tx1"/>
              </a:solidFill>
              <a:round/>
              <a:headEnd/>
              <a:tailEnd type="triangle" w="med" len="med"/>
            </a:ln>
            <a:effec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ox(i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ox(i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ox(i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ox(in)">
                                      <p:cBhvr>
                                        <p:cTn id="32" dur="500"/>
                                        <p:tgtEl>
                                          <p:spTgt spid="17"/>
                                        </p:tgtEl>
                                      </p:cBhvr>
                                    </p:animEffect>
                                  </p:childTnLst>
                                </p:cTn>
                              </p:par>
                              <p:par>
                                <p:cTn id="33" presetID="10" presetClass="entr" presetSubtype="0" fill="hold" grpId="0" nodeType="withEffect" nodePh="1">
                                  <p:stCondLst>
                                    <p:cond delay="0"/>
                                  </p:stCondLst>
                                  <p:endCondLst>
                                    <p:cond evt="begin" delay="0">
                                      <p:tn val="33"/>
                                    </p:cond>
                                  </p:endCondLst>
                                  <p:childTnLst>
                                    <p:set>
                                      <p:cBhvr>
                                        <p:cTn id="34" dur="1" fill="hold">
                                          <p:stCondLst>
                                            <p:cond delay="0"/>
                                          </p:stCondLst>
                                        </p:cTn>
                                        <p:tgtEl>
                                          <p:spTgt spid="7">
                                            <p:txEl>
                                              <p:charRg st="4294967295" end="4294967295"/>
                                            </p:txEl>
                                          </p:spTgt>
                                        </p:tgtEl>
                                        <p:attrNameLst>
                                          <p:attrName>style.visibility</p:attrName>
                                        </p:attrNameLst>
                                      </p:cBhvr>
                                      <p:to>
                                        <p:strVal val="visible"/>
                                      </p:to>
                                    </p:set>
                                    <p:animEffect transition="in" filter="fade">
                                      <p:cBhvr>
                                        <p:cTn id="35" dur="2000"/>
                                        <p:tgtEl>
                                          <p:spTgt spid="7">
                                            <p:txEl>
                                              <p:charRg st="4294967295" end="4294967295"/>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xEl>
                                              <p:charRg st="4294967295" end="4294967295"/>
                                            </p:txEl>
                                          </p:spTgt>
                                        </p:tgtEl>
                                        <p:attrNameLst>
                                          <p:attrName>style.visibility</p:attrName>
                                        </p:attrNameLst>
                                      </p:cBhvr>
                                      <p:to>
                                        <p:strVal val="visible"/>
                                      </p:to>
                                    </p:set>
                                    <p:animEffect transition="in" filter="fade">
                                      <p:cBhvr>
                                        <p:cTn id="38" dur="2000"/>
                                        <p:tgtEl>
                                          <p:spTgt spid="8">
                                            <p:txEl>
                                              <p:charRg st="4294967295" end="4294967295"/>
                                            </p:txEl>
                                          </p:spTgt>
                                        </p:tgtEl>
                                      </p:cBhvr>
                                    </p:animEffect>
                                  </p:childTnLst>
                                </p:cTn>
                              </p:par>
                              <p:par>
                                <p:cTn id="39" presetID="10" presetClass="entr" presetSubtype="0" fill="hold" grpId="0" nodeType="withEffect" nodePh="1">
                                  <p:stCondLst>
                                    <p:cond delay="0"/>
                                  </p:stCondLst>
                                  <p:endCondLst>
                                    <p:cond evt="begin" delay="0">
                                      <p:tn val="39"/>
                                    </p:cond>
                                  </p:endCondLst>
                                  <p:childTnLst>
                                    <p:set>
                                      <p:cBhvr>
                                        <p:cTn id="40" dur="1" fill="hold">
                                          <p:stCondLst>
                                            <p:cond delay="0"/>
                                          </p:stCondLst>
                                        </p:cTn>
                                        <p:tgtEl>
                                          <p:spTgt spid="9">
                                            <p:txEl>
                                              <p:charRg st="4294967295" end="4294967295"/>
                                            </p:txEl>
                                          </p:spTgt>
                                        </p:tgtEl>
                                        <p:attrNameLst>
                                          <p:attrName>style.visibility</p:attrName>
                                        </p:attrNameLst>
                                      </p:cBhvr>
                                      <p:to>
                                        <p:strVal val="visible"/>
                                      </p:to>
                                    </p:set>
                                    <p:animEffect transition="in" filter="fade">
                                      <p:cBhvr>
                                        <p:cTn id="41" dur="2000"/>
                                        <p:tgtEl>
                                          <p:spTgt spid="9">
                                            <p:txEl>
                                              <p:charRg st="4294967295" end="4294967295"/>
                                            </p:txEl>
                                          </p:spTgt>
                                        </p:tgtEl>
                                      </p:cBhvr>
                                    </p:animEffect>
                                  </p:childTnLst>
                                </p:cTn>
                              </p:par>
                              <p:par>
                                <p:cTn id="42" presetID="10" presetClass="entr" presetSubtype="0" fill="hold" grpId="0" nodeType="withEffect" nodePh="1">
                                  <p:stCondLst>
                                    <p:cond delay="0"/>
                                  </p:stCondLst>
                                  <p:endCondLst>
                                    <p:cond evt="begin" delay="0">
                                      <p:tn val="42"/>
                                    </p:cond>
                                  </p:endCondLst>
                                  <p:childTnLst>
                                    <p:set>
                                      <p:cBhvr>
                                        <p:cTn id="43" dur="1" fill="hold">
                                          <p:stCondLst>
                                            <p:cond delay="0"/>
                                          </p:stCondLst>
                                        </p:cTn>
                                        <p:tgtEl>
                                          <p:spTgt spid="13">
                                            <p:txEl>
                                              <p:charRg st="4294967295" end="4294967295"/>
                                            </p:txEl>
                                          </p:spTgt>
                                        </p:tgtEl>
                                        <p:attrNameLst>
                                          <p:attrName>style.visibility</p:attrName>
                                        </p:attrNameLst>
                                      </p:cBhvr>
                                      <p:to>
                                        <p:strVal val="visible"/>
                                      </p:to>
                                    </p:set>
                                    <p:animEffect transition="in" filter="fade">
                                      <p:cBhvr>
                                        <p:cTn id="44" dur="2000"/>
                                        <p:tgtEl>
                                          <p:spTgt spid="13">
                                            <p:txEl>
                                              <p:charRg st="4294967295" end="4294967295"/>
                                            </p:txEl>
                                          </p:spTgt>
                                        </p:tgtEl>
                                      </p:cBhvr>
                                    </p:animEffect>
                                  </p:childTnLst>
                                </p:cTn>
                              </p:par>
                              <p:par>
                                <p:cTn id="45" presetID="10" presetClass="entr" presetSubtype="0" fill="hold" grpId="0" nodeType="withEffect" nodePh="1">
                                  <p:stCondLst>
                                    <p:cond delay="0"/>
                                  </p:stCondLst>
                                  <p:endCondLst>
                                    <p:cond evt="begin" delay="0">
                                      <p:tn val="45"/>
                                    </p:cond>
                                  </p:endCondLst>
                                  <p:childTnLst>
                                    <p:set>
                                      <p:cBhvr>
                                        <p:cTn id="46" dur="1" fill="hold">
                                          <p:stCondLst>
                                            <p:cond delay="0"/>
                                          </p:stCondLst>
                                        </p:cTn>
                                        <p:tgtEl>
                                          <p:spTgt spid="11">
                                            <p:txEl>
                                              <p:charRg st="4294967295" end="4294967295"/>
                                            </p:txEl>
                                          </p:spTgt>
                                        </p:tgtEl>
                                        <p:attrNameLst>
                                          <p:attrName>style.visibility</p:attrName>
                                        </p:attrNameLst>
                                      </p:cBhvr>
                                      <p:to>
                                        <p:strVal val="visible"/>
                                      </p:to>
                                    </p:set>
                                    <p:animEffect transition="in" filter="fade">
                                      <p:cBhvr>
                                        <p:cTn id="47" dur="2000"/>
                                        <p:tgtEl>
                                          <p:spTgt spid="11">
                                            <p:txEl>
                                              <p:charRg st="4294967295" end="4294967295"/>
                                            </p:txEl>
                                          </p:spTgt>
                                        </p:tgtEl>
                                      </p:cBhvr>
                                    </p:animEffect>
                                  </p:childTnLst>
                                </p:cTn>
                              </p:par>
                              <p:par>
                                <p:cTn id="48" presetID="10" presetClass="entr" presetSubtype="0" fill="hold" grpId="0" nodeType="withEffect" nodePh="1">
                                  <p:stCondLst>
                                    <p:cond delay="0"/>
                                  </p:stCondLst>
                                  <p:endCondLst>
                                    <p:cond evt="begin" delay="0">
                                      <p:tn val="48"/>
                                    </p:cond>
                                  </p:endCondLst>
                                  <p:childTnLst>
                                    <p:set>
                                      <p:cBhvr>
                                        <p:cTn id="49" dur="1" fill="hold">
                                          <p:stCondLst>
                                            <p:cond delay="0"/>
                                          </p:stCondLst>
                                        </p:cTn>
                                        <p:tgtEl>
                                          <p:spTgt spid="12">
                                            <p:txEl>
                                              <p:charRg st="4294967295" end="4294967295"/>
                                            </p:txEl>
                                          </p:spTgt>
                                        </p:tgtEl>
                                        <p:attrNameLst>
                                          <p:attrName>style.visibility</p:attrName>
                                        </p:attrNameLst>
                                      </p:cBhvr>
                                      <p:to>
                                        <p:strVal val="visible"/>
                                      </p:to>
                                    </p:set>
                                    <p:animEffect transition="in" filter="fade">
                                      <p:cBhvr>
                                        <p:cTn id="50" dur="2000"/>
                                        <p:tgtEl>
                                          <p:spTgt spid="12">
                                            <p:txEl>
                                              <p:charRg st="4294967295" end="4294967295"/>
                                            </p:txEl>
                                          </p:spTgt>
                                        </p:tgtEl>
                                      </p:cBhvr>
                                    </p:animEffect>
                                  </p:childTnLst>
                                </p:cTn>
                              </p:par>
                              <p:par>
                                <p:cTn id="51" presetID="10" presetClass="entr" presetSubtype="0" fill="hold" grpId="0" nodeType="withEffect" nodePh="1">
                                  <p:stCondLst>
                                    <p:cond delay="0"/>
                                  </p:stCondLst>
                                  <p:endCondLst>
                                    <p:cond evt="begin" delay="0">
                                      <p:tn val="51"/>
                                    </p:cond>
                                  </p:endCondLst>
                                  <p:childTnLst>
                                    <p:set>
                                      <p:cBhvr>
                                        <p:cTn id="52" dur="1" fill="hold">
                                          <p:stCondLst>
                                            <p:cond delay="0"/>
                                          </p:stCondLst>
                                        </p:cTn>
                                        <p:tgtEl>
                                          <p:spTgt spid="4">
                                            <p:txEl>
                                              <p:charRg st="4294967295" end="4294967295"/>
                                            </p:txEl>
                                          </p:spTgt>
                                        </p:tgtEl>
                                        <p:attrNameLst>
                                          <p:attrName>style.visibility</p:attrName>
                                        </p:attrNameLst>
                                      </p:cBhvr>
                                      <p:to>
                                        <p:strVal val="visible"/>
                                      </p:to>
                                    </p:set>
                                    <p:animEffect transition="in" filter="fade">
                                      <p:cBhvr>
                                        <p:cTn id="53" dur="2000"/>
                                        <p:tgtEl>
                                          <p:spTgt spid="4">
                                            <p:txEl>
                                              <p:charRg st="4294967295" end="4294967295"/>
                                            </p:txEl>
                                          </p:spTgt>
                                        </p:tgtEl>
                                      </p:cBhvr>
                                    </p:animEffect>
                                  </p:childTnLst>
                                </p:cTn>
                              </p:par>
                              <p:par>
                                <p:cTn id="54" presetID="10" presetClass="entr" presetSubtype="0" fill="hold" grpId="0" nodeType="withEffect" nodePh="1">
                                  <p:stCondLst>
                                    <p:cond delay="0"/>
                                  </p:stCondLst>
                                  <p:endCondLst>
                                    <p:cond evt="begin" delay="0">
                                      <p:tn val="54"/>
                                    </p:cond>
                                  </p:endCondLst>
                                  <p:childTnLst>
                                    <p:set>
                                      <p:cBhvr>
                                        <p:cTn id="55" dur="1" fill="hold">
                                          <p:stCondLst>
                                            <p:cond delay="0"/>
                                          </p:stCondLst>
                                        </p:cTn>
                                        <p:tgtEl>
                                          <p:spTgt spid="5">
                                            <p:txEl>
                                              <p:charRg st="4294967295" end="4294967295"/>
                                            </p:txEl>
                                          </p:spTgt>
                                        </p:tgtEl>
                                        <p:attrNameLst>
                                          <p:attrName>style.visibility</p:attrName>
                                        </p:attrNameLst>
                                      </p:cBhvr>
                                      <p:to>
                                        <p:strVal val="visible"/>
                                      </p:to>
                                    </p:set>
                                    <p:animEffect transition="in" filter="fade">
                                      <p:cBhvr>
                                        <p:cTn id="56" dur="2000"/>
                                        <p:tgtEl>
                                          <p:spTgt spid="5">
                                            <p:txEl>
                                              <p:charRg st="4294967295" end="4294967295"/>
                                            </p:txEl>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6">
                                            <p:txEl>
                                              <p:charRg st="4294967295" end="4294967295"/>
                                            </p:txEl>
                                          </p:spTgt>
                                        </p:tgtEl>
                                        <p:attrNameLst>
                                          <p:attrName>style.visibility</p:attrName>
                                        </p:attrNameLst>
                                      </p:cBhvr>
                                      <p:to>
                                        <p:strVal val="visible"/>
                                      </p:to>
                                    </p:set>
                                    <p:animEffect transition="in" filter="fade">
                                      <p:cBhvr>
                                        <p:cTn id="59" dur="2000"/>
                                        <p:tgtEl>
                                          <p:spTgt spid="6">
                                            <p:txEl>
                                              <p:charRg st="4294967295" end="4294967295"/>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2000"/>
                                        <p:tgtEl>
                                          <p:spTgt spid="2"/>
                                        </p:tgtEl>
                                      </p:cBhvr>
                                    </p:animEffect>
                                  </p:childTnLst>
                                </p:cTn>
                              </p:par>
                              <p:par>
                                <p:cTn id="63" presetID="10"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2000"/>
                                        <p:tgtEl>
                                          <p:spTgt spid="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100"/>
                                        <p:tgtEl>
                                          <p:spTgt spid="13"/>
                                        </p:tgtEl>
                                      </p:cBhvr>
                                    </p:animEffect>
                                    <p:set>
                                      <p:cBhvr>
                                        <p:cTn id="70" dur="1" fill="hold">
                                          <p:stCondLst>
                                            <p:cond delay="99"/>
                                          </p:stCondLst>
                                        </p:cTn>
                                        <p:tgtEl>
                                          <p:spTgt spid="13"/>
                                        </p:tgtEl>
                                        <p:attrNameLst>
                                          <p:attrName>style.visibility</p:attrName>
                                        </p:attrNameLst>
                                      </p:cBhvr>
                                      <p:to>
                                        <p:strVal val="hidden"/>
                                      </p:to>
                                    </p:set>
                                  </p:childTnLst>
                                </p:cTn>
                              </p:par>
                              <p:par>
                                <p:cTn id="71" presetID="10" presetClass="entr" presetSubtype="0" fill="hold" grpId="0" nodeType="withEffect" nodePh="1">
                                  <p:stCondLst>
                                    <p:cond delay="0"/>
                                  </p:stCondLst>
                                  <p:endCondLst>
                                    <p:cond evt="begin" delay="0">
                                      <p:tn val="71"/>
                                    </p:cond>
                                  </p:endCondLst>
                                  <p:childTnLst>
                                    <p:set>
                                      <p:cBhvr>
                                        <p:cTn id="72" dur="1" fill="hold">
                                          <p:stCondLst>
                                            <p:cond delay="0"/>
                                          </p:stCondLst>
                                        </p:cTn>
                                        <p:tgtEl>
                                          <p:spTgt spid="10">
                                            <p:txEl>
                                              <p:charRg st="4294967295" end="4294967295"/>
                                            </p:txEl>
                                          </p:spTgt>
                                        </p:tgtEl>
                                        <p:attrNameLst>
                                          <p:attrName>style.visibility</p:attrName>
                                        </p:attrNameLst>
                                      </p:cBhvr>
                                      <p:to>
                                        <p:strVal val="visible"/>
                                      </p:to>
                                    </p:set>
                                    <p:animEffect transition="in" filter="fade">
                                      <p:cBhvr>
                                        <p:cTn id="73" dur="100"/>
                                        <p:tgtEl>
                                          <p:spTgt spid="10">
                                            <p:txEl>
                                              <p:charRg st="4294967295" end="4294967295"/>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nodeType="click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checkerboard(across)">
                                      <p:cBhvr>
                                        <p:cTn id="78" dur="500"/>
                                        <p:tgtEl>
                                          <p:spTgt spid="2"/>
                                        </p:tgtEl>
                                      </p:cBhvr>
                                    </p:animEffect>
                                  </p:childTnLst>
                                </p:cTn>
                              </p:par>
                              <p:par>
                                <p:cTn id="79" presetID="5" presetClass="entr" presetSubtype="10" fill="hold" grpId="0" nodeType="with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checkerboard(across)">
                                      <p:cBhvr>
                                        <p:cTn id="81" dur="500"/>
                                        <p:tgtEl>
                                          <p:spTgt spid="14"/>
                                        </p:tgtEl>
                                      </p:cBhvr>
                                    </p:animEffect>
                                  </p:childTnLst>
                                </p:cTn>
                              </p:par>
                              <p:par>
                                <p:cTn id="82" presetID="5" presetClass="entr" presetSubtype="1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checkerboard(across)">
                                      <p:cBhvr>
                                        <p:cTn id="84" dur="500"/>
                                        <p:tgtEl>
                                          <p:spTgt spid="15"/>
                                        </p:tgtEl>
                                      </p:cBhvr>
                                    </p:animEffect>
                                  </p:childTnLst>
                                </p:cTn>
                              </p:par>
                              <p:par>
                                <p:cTn id="85" presetID="5" presetClass="entr" presetSubtype="10" fill="hold" grpId="1" nodeType="with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checkerboard(across)">
                                      <p:cBhvr>
                                        <p:cTn id="87" dur="500"/>
                                        <p:tgtEl>
                                          <p:spTgt spid="16"/>
                                        </p:tgtEl>
                                      </p:cBhvr>
                                    </p:animEffect>
                                  </p:childTnLst>
                                </p:cTn>
                              </p:par>
                              <p:par>
                                <p:cTn id="88" presetID="5" presetClass="entr" presetSubtype="10" fill="hold" grpId="1" nodeType="with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checkerboard(across)">
                                      <p:cBhvr>
                                        <p:cTn id="9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animBg="1"/>
      <p:bldP spid="15" grpId="0" animBg="1"/>
      <p:bldP spid="16" grpId="0" animBg="1"/>
      <p:bldP spid="16" grpId="1" animBg="1"/>
      <p:bldP spid="17" grpId="0" animBg="1"/>
      <p:bldP spid="1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2" name="Text Box 32"/>
          <p:cNvSpPr txBox="1">
            <a:spLocks noChangeArrowheads="1"/>
          </p:cNvSpPr>
          <p:nvPr/>
        </p:nvSpPr>
        <p:spPr bwMode="auto">
          <a:xfrm>
            <a:off x="152400" y="457200"/>
            <a:ext cx="8991600" cy="830997"/>
          </a:xfrm>
          <a:prstGeom prst="rect">
            <a:avLst/>
          </a:prstGeom>
          <a:noFill/>
          <a:ln w="9525">
            <a:noFill/>
            <a:miter lim="800000"/>
            <a:headEnd/>
            <a:tailEnd/>
          </a:ln>
        </p:spPr>
        <p:txBody>
          <a:bodyPr wrap="square">
            <a:spAutoFit/>
          </a:bodyPr>
          <a:lstStyle/>
          <a:p>
            <a:pPr>
              <a:spcBef>
                <a:spcPct val="50000"/>
              </a:spcBef>
            </a:pPr>
            <a:r>
              <a:rPr lang="en-US" sz="2400" b="1" dirty="0">
                <a:solidFill>
                  <a:srgbClr val="FF0000"/>
                </a:solidFill>
                <a:latin typeface="Times New Roman" pitchFamily="18" charset="0"/>
                <a:cs typeface="Times New Roman" pitchFamily="18" charset="0"/>
              </a:rPr>
              <a:t>C7</a:t>
            </a:r>
            <a:r>
              <a:rPr lang="en-US" sz="2400" dirty="0">
                <a:latin typeface="Times New Roman" pitchFamily="18" charset="0"/>
                <a:cs typeface="Times New Roman" pitchFamily="18" charset="0"/>
              </a:rPr>
              <a:t>: Đảo ngược hai đầu dây </a:t>
            </a:r>
            <a:r>
              <a:rPr lang="en-US" sz="2400" dirty="0" smtClean="0">
                <a:latin typeface="Times New Roman" pitchFamily="18" charset="0"/>
                <a:cs typeface="Times New Roman" pitchFamily="18" charset="0"/>
              </a:rPr>
              <a:t>đèn, </a:t>
            </a:r>
            <a:r>
              <a:rPr lang="en-US" sz="2400" dirty="0">
                <a:latin typeface="Times New Roman" pitchFamily="18" charset="0"/>
                <a:cs typeface="Times New Roman" pitchFamily="18" charset="0"/>
              </a:rPr>
              <a:t>nhận xét xem khi đèn sáng thì dòng điện đi vào bản cực nào của đèn.</a:t>
            </a:r>
          </a:p>
        </p:txBody>
      </p:sp>
      <p:sp>
        <p:nvSpPr>
          <p:cNvPr id="20514" name="Text Box 34"/>
          <p:cNvSpPr txBox="1">
            <a:spLocks noChangeArrowheads="1"/>
          </p:cNvSpPr>
          <p:nvPr/>
        </p:nvSpPr>
        <p:spPr bwMode="auto">
          <a:xfrm>
            <a:off x="0" y="3429000"/>
            <a:ext cx="3505200" cy="2246769"/>
          </a:xfrm>
          <a:prstGeom prst="rect">
            <a:avLst/>
          </a:prstGeom>
          <a:noFill/>
          <a:ln w="9525">
            <a:noFill/>
            <a:miter lim="800000"/>
            <a:headEnd/>
            <a:tailEnd/>
          </a:ln>
        </p:spPr>
        <p:txBody>
          <a:bodyPr wrap="square">
            <a:spAutoFit/>
          </a:bodyPr>
          <a:lstStyle/>
          <a:p>
            <a:pPr>
              <a:spcBef>
                <a:spcPct val="50000"/>
              </a:spcBef>
            </a:pPr>
            <a:r>
              <a:rPr lang="en-US" sz="2800" b="1" i="1" u="sng" dirty="0">
                <a:solidFill>
                  <a:srgbClr val="996633"/>
                </a:solidFill>
                <a:latin typeface="Times New Roman" pitchFamily="18" charset="0"/>
                <a:cs typeface="Times New Roman" pitchFamily="18" charset="0"/>
              </a:rPr>
              <a:t>Kết luận</a:t>
            </a:r>
            <a:r>
              <a:rPr lang="en-US" sz="2800" dirty="0">
                <a:solidFill>
                  <a:srgbClr val="996633"/>
                </a:solidFill>
                <a:latin typeface="Times New Roman" pitchFamily="18" charset="0"/>
                <a:cs typeface="Times New Roman" pitchFamily="18" charset="0"/>
              </a:rPr>
              <a:t>:</a:t>
            </a:r>
            <a:r>
              <a:rPr lang="en-US" sz="2800" dirty="0">
                <a:latin typeface="Times New Roman" pitchFamily="18" charset="0"/>
                <a:cs typeface="Times New Roman" pitchFamily="18" charset="0"/>
              </a:rPr>
              <a:t> </a:t>
            </a:r>
            <a:r>
              <a:rPr lang="en-US" sz="2800" b="1" i="1" dirty="0">
                <a:latin typeface="Times New Roman" pitchFamily="18" charset="0"/>
                <a:cs typeface="Times New Roman" pitchFamily="18" charset="0"/>
              </a:rPr>
              <a:t>Đèn điôt phát quang chỉ cho dòng điện đi qua theo. . . . . . . . . . nhất định và khi đó đèn sáng.</a:t>
            </a:r>
          </a:p>
        </p:txBody>
      </p:sp>
      <p:sp>
        <p:nvSpPr>
          <p:cNvPr id="20515" name="Text Box 35"/>
          <p:cNvSpPr txBox="1">
            <a:spLocks noChangeArrowheads="1"/>
          </p:cNvSpPr>
          <p:nvPr/>
        </p:nvSpPr>
        <p:spPr bwMode="auto">
          <a:xfrm>
            <a:off x="228600" y="4648200"/>
            <a:ext cx="1587500" cy="461665"/>
          </a:xfrm>
          <a:prstGeom prst="rect">
            <a:avLst/>
          </a:prstGeom>
          <a:noFill/>
          <a:ln w="9525">
            <a:noFill/>
            <a:miter lim="800000"/>
            <a:headEnd/>
            <a:tailEnd/>
          </a:ln>
        </p:spPr>
        <p:txBody>
          <a:bodyPr wrap="square">
            <a:spAutoFit/>
          </a:bodyPr>
          <a:lstStyle/>
          <a:p>
            <a:pPr>
              <a:spcBef>
                <a:spcPct val="50000"/>
              </a:spcBef>
            </a:pPr>
            <a:r>
              <a:rPr lang="en-US" sz="2400" b="1" i="1" dirty="0">
                <a:solidFill>
                  <a:srgbClr val="FF0000"/>
                </a:solidFill>
                <a:latin typeface="Times New Roman" pitchFamily="18" charset="0"/>
                <a:cs typeface="Times New Roman" pitchFamily="18" charset="0"/>
              </a:rPr>
              <a:t>một chiều</a:t>
            </a:r>
          </a:p>
        </p:txBody>
      </p:sp>
      <p:sp>
        <p:nvSpPr>
          <p:cNvPr id="20516" name="Text Box 36"/>
          <p:cNvSpPr txBox="1">
            <a:spLocks noChangeArrowheads="1"/>
          </p:cNvSpPr>
          <p:nvPr/>
        </p:nvSpPr>
        <p:spPr bwMode="auto">
          <a:xfrm>
            <a:off x="0" y="1219200"/>
            <a:ext cx="4800600" cy="1569660"/>
          </a:xfrm>
          <a:prstGeom prst="rect">
            <a:avLst/>
          </a:prstGeom>
          <a:noFill/>
          <a:ln w="9525">
            <a:noFill/>
            <a:miter lim="800000"/>
            <a:headEnd/>
            <a:tailEnd/>
          </a:ln>
        </p:spPr>
        <p:txBody>
          <a:bodyPr wrap="square">
            <a:spAutoFit/>
          </a:bodyPr>
          <a:lstStyle/>
          <a:p>
            <a:pPr>
              <a:spcBef>
                <a:spcPct val="50000"/>
              </a:spcBef>
            </a:pPr>
            <a:r>
              <a:rPr lang="en-US" sz="2400" b="1" i="1" dirty="0" smtClean="0">
                <a:solidFill>
                  <a:srgbClr val="800000"/>
                </a:solidFill>
                <a:latin typeface="Times New Roman" pitchFamily="18" charset="0"/>
                <a:cs typeface="Times New Roman" pitchFamily="18" charset="0"/>
              </a:rPr>
              <a:t>Đèn led chỉ </a:t>
            </a:r>
            <a:r>
              <a:rPr lang="en-US" sz="2400" b="1" i="1" dirty="0">
                <a:solidFill>
                  <a:srgbClr val="800000"/>
                </a:solidFill>
                <a:latin typeface="Times New Roman" pitchFamily="18" charset="0"/>
                <a:cs typeface="Times New Roman" pitchFamily="18" charset="0"/>
              </a:rPr>
              <a:t>sáng khi </a:t>
            </a:r>
            <a:r>
              <a:rPr lang="en-US" sz="2400" b="1" i="1" dirty="0" smtClean="0">
                <a:solidFill>
                  <a:srgbClr val="800000"/>
                </a:solidFill>
                <a:latin typeface="Times New Roman" pitchFamily="18" charset="0"/>
                <a:cs typeface="Times New Roman" pitchFamily="18" charset="0"/>
              </a:rPr>
              <a:t>bản kim loại nhỏ trong đèn được nối với cực dương của nguồn và bản kim loại lớn được nối với cực âm của nguồn</a:t>
            </a:r>
            <a:endParaRPr lang="en-US" sz="2400" b="1" i="1" dirty="0">
              <a:solidFill>
                <a:srgbClr val="800000"/>
              </a:solidFill>
              <a:latin typeface="Times New Roman" pitchFamily="18" charset="0"/>
              <a:cs typeface="Times New Roman" pitchFamily="18" charset="0"/>
            </a:endParaRPr>
          </a:p>
        </p:txBody>
      </p:sp>
      <p:sp>
        <p:nvSpPr>
          <p:cNvPr id="87" name="Text Box 13"/>
          <p:cNvSpPr txBox="1">
            <a:spLocks noChangeArrowheads="1"/>
          </p:cNvSpPr>
          <p:nvPr/>
        </p:nvSpPr>
        <p:spPr bwMode="auto">
          <a:xfrm>
            <a:off x="2133600" y="6096000"/>
            <a:ext cx="1752600" cy="366713"/>
          </a:xfrm>
          <a:prstGeom prst="rect">
            <a:avLst/>
          </a:prstGeom>
          <a:noFill/>
          <a:ln w="9525">
            <a:noFill/>
            <a:miter lim="800000"/>
            <a:headEnd/>
            <a:tailEnd/>
          </a:ln>
        </p:spPr>
        <p:txBody>
          <a:bodyPr>
            <a:spAutoFit/>
          </a:bodyPr>
          <a:lstStyle/>
          <a:p>
            <a:pPr>
              <a:spcBef>
                <a:spcPct val="50000"/>
              </a:spcBef>
            </a:pPr>
            <a:r>
              <a:rPr lang="en-US" dirty="0">
                <a:latin typeface="Times New Roman" pitchFamily="18" charset="0"/>
              </a:rPr>
              <a:t>Hình 22.5</a:t>
            </a:r>
          </a:p>
        </p:txBody>
      </p:sp>
      <p:pic>
        <p:nvPicPr>
          <p:cNvPr id="23" name="Picture 12" descr="Den diot phat quang"/>
          <p:cNvPicPr>
            <a:picLocks noChangeAspect="1" noChangeArrowheads="1"/>
          </p:cNvPicPr>
          <p:nvPr/>
        </p:nvPicPr>
        <p:blipFill>
          <a:blip r:embed="rId3"/>
          <a:srcRect/>
          <a:stretch>
            <a:fillRect/>
          </a:stretch>
        </p:blipFill>
        <p:spPr bwMode="auto">
          <a:xfrm>
            <a:off x="4953000" y="3824288"/>
            <a:ext cx="1524000" cy="2133600"/>
          </a:xfrm>
          <a:prstGeom prst="rect">
            <a:avLst/>
          </a:prstGeom>
          <a:noFill/>
          <a:ln w="9525">
            <a:noFill/>
            <a:miter lim="800000"/>
            <a:headEnd/>
            <a:tailEnd/>
          </a:ln>
        </p:spPr>
      </p:pic>
      <p:sp>
        <p:nvSpPr>
          <p:cNvPr id="24" name="AutoShape 29"/>
          <p:cNvSpPr>
            <a:spLocks noChangeArrowheads="1"/>
          </p:cNvSpPr>
          <p:nvPr/>
        </p:nvSpPr>
        <p:spPr bwMode="auto">
          <a:xfrm>
            <a:off x="5181600" y="4052888"/>
            <a:ext cx="990600" cy="762000"/>
          </a:xfrm>
          <a:prstGeom prst="irregularSeal1">
            <a:avLst/>
          </a:prstGeom>
          <a:solidFill>
            <a:srgbClr val="FF3300">
              <a:alpha val="34901"/>
            </a:srgbClr>
          </a:solidFill>
          <a:ln w="9525">
            <a:noFill/>
            <a:miter lim="800000"/>
            <a:headEnd/>
            <a:tailEnd/>
          </a:ln>
        </p:spPr>
        <p:txBody>
          <a:bodyPr wrap="none" anchor="ctr"/>
          <a:lstStyle/>
          <a:p>
            <a:pPr algn="ctr"/>
            <a:endParaRPr lang="vi-VN"/>
          </a:p>
        </p:txBody>
      </p:sp>
      <p:sp>
        <p:nvSpPr>
          <p:cNvPr id="25" name="Text Box 13"/>
          <p:cNvSpPr txBox="1">
            <a:spLocks noChangeArrowheads="1"/>
          </p:cNvSpPr>
          <p:nvPr/>
        </p:nvSpPr>
        <p:spPr bwMode="auto">
          <a:xfrm>
            <a:off x="5334000" y="6096000"/>
            <a:ext cx="1752600" cy="366713"/>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Hình 22.5</a:t>
            </a:r>
          </a:p>
        </p:txBody>
      </p:sp>
      <p:sp>
        <p:nvSpPr>
          <p:cNvPr id="26" name="Line 15"/>
          <p:cNvSpPr>
            <a:spLocks noChangeShapeType="1"/>
          </p:cNvSpPr>
          <p:nvPr/>
        </p:nvSpPr>
        <p:spPr bwMode="auto">
          <a:xfrm>
            <a:off x="5867400" y="5957888"/>
            <a:ext cx="2209800" cy="0"/>
          </a:xfrm>
          <a:prstGeom prst="line">
            <a:avLst/>
          </a:prstGeom>
          <a:noFill/>
          <a:ln w="57150">
            <a:solidFill>
              <a:srgbClr val="808080"/>
            </a:solidFill>
            <a:round/>
            <a:headEnd type="oval" w="med" len="med"/>
            <a:tailEnd/>
          </a:ln>
        </p:spPr>
        <p:txBody>
          <a:bodyPr/>
          <a:lstStyle/>
          <a:p>
            <a:endParaRPr lang="en-US"/>
          </a:p>
        </p:txBody>
      </p:sp>
      <p:sp>
        <p:nvSpPr>
          <p:cNvPr id="27" name="Line 16"/>
          <p:cNvSpPr>
            <a:spLocks noChangeShapeType="1"/>
          </p:cNvSpPr>
          <p:nvPr/>
        </p:nvSpPr>
        <p:spPr bwMode="auto">
          <a:xfrm>
            <a:off x="3962400" y="5957888"/>
            <a:ext cx="1600200" cy="0"/>
          </a:xfrm>
          <a:prstGeom prst="line">
            <a:avLst/>
          </a:prstGeom>
          <a:noFill/>
          <a:ln w="57150">
            <a:solidFill>
              <a:srgbClr val="808080"/>
            </a:solidFill>
            <a:round/>
            <a:headEnd/>
            <a:tailEnd type="oval" w="med" len="med"/>
          </a:ln>
        </p:spPr>
        <p:txBody>
          <a:bodyPr/>
          <a:lstStyle/>
          <a:p>
            <a:endParaRPr lang="en-US"/>
          </a:p>
        </p:txBody>
      </p:sp>
      <p:sp>
        <p:nvSpPr>
          <p:cNvPr id="28" name="Line 17"/>
          <p:cNvSpPr>
            <a:spLocks noChangeShapeType="1"/>
          </p:cNvSpPr>
          <p:nvPr/>
        </p:nvSpPr>
        <p:spPr bwMode="auto">
          <a:xfrm flipV="1">
            <a:off x="3962400" y="3290888"/>
            <a:ext cx="0" cy="2667000"/>
          </a:xfrm>
          <a:prstGeom prst="line">
            <a:avLst/>
          </a:prstGeom>
          <a:noFill/>
          <a:ln w="57150">
            <a:solidFill>
              <a:schemeClr val="bg2"/>
            </a:solidFill>
            <a:round/>
            <a:headEnd/>
            <a:tailEnd/>
          </a:ln>
        </p:spPr>
        <p:txBody>
          <a:bodyPr/>
          <a:lstStyle/>
          <a:p>
            <a:endParaRPr lang="en-US"/>
          </a:p>
        </p:txBody>
      </p:sp>
      <p:sp>
        <p:nvSpPr>
          <p:cNvPr id="29" name="Line 18"/>
          <p:cNvSpPr>
            <a:spLocks noChangeShapeType="1"/>
          </p:cNvSpPr>
          <p:nvPr/>
        </p:nvSpPr>
        <p:spPr bwMode="auto">
          <a:xfrm>
            <a:off x="3962400" y="3290888"/>
            <a:ext cx="1066800" cy="0"/>
          </a:xfrm>
          <a:prstGeom prst="line">
            <a:avLst/>
          </a:prstGeom>
          <a:noFill/>
          <a:ln w="57150">
            <a:solidFill>
              <a:srgbClr val="808080"/>
            </a:solidFill>
            <a:round/>
            <a:headEnd/>
            <a:tailEnd/>
          </a:ln>
        </p:spPr>
        <p:txBody>
          <a:bodyPr/>
          <a:lstStyle/>
          <a:p>
            <a:endParaRPr lang="en-US"/>
          </a:p>
        </p:txBody>
      </p:sp>
      <p:sp>
        <p:nvSpPr>
          <p:cNvPr id="30" name="Rectangle 19"/>
          <p:cNvSpPr>
            <a:spLocks noChangeArrowheads="1"/>
          </p:cNvSpPr>
          <p:nvPr/>
        </p:nvSpPr>
        <p:spPr bwMode="auto">
          <a:xfrm>
            <a:off x="5029200" y="2971800"/>
            <a:ext cx="1143000" cy="609600"/>
          </a:xfrm>
          <a:prstGeom prst="rect">
            <a:avLst/>
          </a:prstGeom>
          <a:solidFill>
            <a:schemeClr val="accent1"/>
          </a:solidFill>
          <a:ln w="28575">
            <a:solidFill>
              <a:schemeClr val="bg2"/>
            </a:solidFill>
            <a:miter lim="800000"/>
            <a:headEnd/>
            <a:tailEnd/>
          </a:ln>
        </p:spPr>
        <p:txBody>
          <a:bodyPr wrap="none" anchor="ctr"/>
          <a:lstStyle/>
          <a:p>
            <a:pPr algn="ctr"/>
            <a:r>
              <a:rPr lang="en-US">
                <a:latin typeface="Times New Roman" pitchFamily="18" charset="0"/>
              </a:rPr>
              <a:t>Pin</a:t>
            </a:r>
          </a:p>
        </p:txBody>
      </p:sp>
      <p:sp>
        <p:nvSpPr>
          <p:cNvPr id="31" name="Line 20"/>
          <p:cNvSpPr>
            <a:spLocks noChangeShapeType="1"/>
          </p:cNvSpPr>
          <p:nvPr/>
        </p:nvSpPr>
        <p:spPr bwMode="auto">
          <a:xfrm>
            <a:off x="6172200" y="3290888"/>
            <a:ext cx="685800" cy="0"/>
          </a:xfrm>
          <a:prstGeom prst="line">
            <a:avLst/>
          </a:prstGeom>
          <a:noFill/>
          <a:ln w="57150">
            <a:solidFill>
              <a:srgbClr val="808080"/>
            </a:solidFill>
            <a:round/>
            <a:headEnd/>
            <a:tailEnd/>
          </a:ln>
        </p:spPr>
        <p:txBody>
          <a:bodyPr/>
          <a:lstStyle/>
          <a:p>
            <a:endParaRPr lang="en-US"/>
          </a:p>
        </p:txBody>
      </p:sp>
      <p:sp>
        <p:nvSpPr>
          <p:cNvPr id="32" name="Line 21"/>
          <p:cNvSpPr>
            <a:spLocks noChangeShapeType="1"/>
          </p:cNvSpPr>
          <p:nvPr/>
        </p:nvSpPr>
        <p:spPr bwMode="auto">
          <a:xfrm flipV="1">
            <a:off x="6858000" y="3290888"/>
            <a:ext cx="685800" cy="0"/>
          </a:xfrm>
          <a:prstGeom prst="line">
            <a:avLst/>
          </a:prstGeom>
          <a:noFill/>
          <a:ln w="57150">
            <a:solidFill>
              <a:schemeClr val="bg2"/>
            </a:solidFill>
            <a:round/>
            <a:headEnd type="oval" w="med" len="med"/>
            <a:tailEnd/>
          </a:ln>
        </p:spPr>
        <p:txBody>
          <a:bodyPr/>
          <a:lstStyle/>
          <a:p>
            <a:endParaRPr lang="en-US"/>
          </a:p>
        </p:txBody>
      </p:sp>
      <p:sp>
        <p:nvSpPr>
          <p:cNvPr id="33" name="Line 22"/>
          <p:cNvSpPr>
            <a:spLocks noChangeShapeType="1"/>
          </p:cNvSpPr>
          <p:nvPr/>
        </p:nvSpPr>
        <p:spPr bwMode="auto">
          <a:xfrm>
            <a:off x="7543800" y="3290888"/>
            <a:ext cx="533400" cy="0"/>
          </a:xfrm>
          <a:prstGeom prst="line">
            <a:avLst/>
          </a:prstGeom>
          <a:noFill/>
          <a:ln w="57150">
            <a:solidFill>
              <a:srgbClr val="808080"/>
            </a:solidFill>
            <a:round/>
            <a:headEnd type="oval" w="med" len="med"/>
            <a:tailEnd/>
          </a:ln>
        </p:spPr>
        <p:txBody>
          <a:bodyPr/>
          <a:lstStyle/>
          <a:p>
            <a:endParaRPr lang="en-US"/>
          </a:p>
        </p:txBody>
      </p:sp>
      <p:sp>
        <p:nvSpPr>
          <p:cNvPr id="34" name="Line 23"/>
          <p:cNvSpPr>
            <a:spLocks noChangeShapeType="1"/>
          </p:cNvSpPr>
          <p:nvPr/>
        </p:nvSpPr>
        <p:spPr bwMode="auto">
          <a:xfrm flipV="1">
            <a:off x="8077200" y="3290888"/>
            <a:ext cx="0" cy="2667000"/>
          </a:xfrm>
          <a:prstGeom prst="line">
            <a:avLst/>
          </a:prstGeom>
          <a:noFill/>
          <a:ln w="57150">
            <a:solidFill>
              <a:schemeClr val="bg2"/>
            </a:solidFill>
            <a:round/>
            <a:headEnd/>
            <a:tailEnd/>
          </a:ln>
        </p:spPr>
        <p:txBody>
          <a:bodyPr/>
          <a:lstStyle/>
          <a:p>
            <a:endParaRPr lang="en-US"/>
          </a:p>
        </p:txBody>
      </p:sp>
      <p:sp>
        <p:nvSpPr>
          <p:cNvPr id="35" name="Text Box 24"/>
          <p:cNvSpPr txBox="1">
            <a:spLocks noChangeArrowheads="1"/>
          </p:cNvSpPr>
          <p:nvPr/>
        </p:nvSpPr>
        <p:spPr bwMode="auto">
          <a:xfrm>
            <a:off x="6858000" y="2695575"/>
            <a:ext cx="838200" cy="366713"/>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K</a:t>
            </a:r>
          </a:p>
        </p:txBody>
      </p:sp>
      <p:sp>
        <p:nvSpPr>
          <p:cNvPr id="36" name="Text Box 27"/>
          <p:cNvSpPr txBox="1">
            <a:spLocks noChangeArrowheads="1"/>
          </p:cNvSpPr>
          <p:nvPr/>
        </p:nvSpPr>
        <p:spPr bwMode="auto">
          <a:xfrm>
            <a:off x="5867400" y="3006725"/>
            <a:ext cx="685800" cy="457200"/>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rPr>
              <a:t>+</a:t>
            </a:r>
          </a:p>
        </p:txBody>
      </p:sp>
      <p:sp>
        <p:nvSpPr>
          <p:cNvPr id="37" name="Text Box 28"/>
          <p:cNvSpPr txBox="1">
            <a:spLocks noChangeArrowheads="1"/>
          </p:cNvSpPr>
          <p:nvPr/>
        </p:nvSpPr>
        <p:spPr bwMode="auto">
          <a:xfrm>
            <a:off x="5029200" y="2909888"/>
            <a:ext cx="685800" cy="457200"/>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rPr>
              <a:t>_</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12"/>
                                        </p:tgtEl>
                                        <p:attrNameLst>
                                          <p:attrName>style.visibility</p:attrName>
                                        </p:attrNameLst>
                                      </p:cBhvr>
                                      <p:to>
                                        <p:strVal val="visible"/>
                                      </p:to>
                                    </p:set>
                                    <p:animEffect transition="in" filter="fade">
                                      <p:cBhvr>
                                        <p:cTn id="7" dur="2000"/>
                                        <p:tgtEl>
                                          <p:spTgt spid="205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515"/>
                                        </p:tgtEl>
                                        <p:attrNameLst>
                                          <p:attrName>style.visibility</p:attrName>
                                        </p:attrNameLst>
                                      </p:cBhvr>
                                      <p:to>
                                        <p:strVal val="visible"/>
                                      </p:to>
                                    </p:set>
                                    <p:animEffect transition="in" filter="box(in)">
                                      <p:cBhvr>
                                        <p:cTn id="12" dur="500"/>
                                        <p:tgtEl>
                                          <p:spTgt spid="205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 presetClass="emph" presetSubtype="2" repeatCount="indefinite" autoRev="1" fill="hold" grpId="1" nodeType="withEffect">
                                  <p:stCondLst>
                                    <p:cond delay="500"/>
                                  </p:stCondLst>
                                  <p:childTnLst>
                                    <p:animClr clrSpc="rgb" dir="cw">
                                      <p:cBhvr>
                                        <p:cTn id="19" dur="150" fill="hold"/>
                                        <p:tgtEl>
                                          <p:spTgt spid="24"/>
                                        </p:tgtEl>
                                        <p:attrNameLst>
                                          <p:attrName>fillcolor</p:attrName>
                                        </p:attrNameLst>
                                      </p:cBhvr>
                                      <p:to>
                                        <a:srgbClr val="FFFF66"/>
                                      </p:to>
                                    </p:animClr>
                                    <p:set>
                                      <p:cBhvr>
                                        <p:cTn id="20" dur="150" fill="hold"/>
                                        <p:tgtEl>
                                          <p:spTgt spid="24"/>
                                        </p:tgtEl>
                                        <p:attrNameLst>
                                          <p:attrName>fill.type</p:attrName>
                                        </p:attrNameLst>
                                      </p:cBhvr>
                                      <p:to>
                                        <p:strVal val="solid"/>
                                      </p:to>
                                    </p:set>
                                    <p:set>
                                      <p:cBhvr>
                                        <p:cTn id="21" dur="150" fill="hold"/>
                                        <p:tgtEl>
                                          <p:spTgt spid="24"/>
                                        </p:tgtEl>
                                        <p:attrNameLst>
                                          <p:attrName>fill.on</p:attrName>
                                        </p:attrNameLst>
                                      </p:cBhvr>
                                      <p:to>
                                        <p:strVal val="true"/>
                                      </p:to>
                                    </p:set>
                                  </p:childTnLst>
                                </p:cTn>
                              </p:par>
                              <p:par>
                                <p:cTn id="22" presetID="10" presetClass="entr" presetSubtype="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2000"/>
                                        <p:tgtEl>
                                          <p:spTgt spid="3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20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0516"/>
                                        </p:tgtEl>
                                        <p:attrNameLst>
                                          <p:attrName>style.visibility</p:attrName>
                                        </p:attrNameLst>
                                      </p:cBhvr>
                                      <p:to>
                                        <p:strVal val="visible"/>
                                      </p:to>
                                    </p:set>
                                    <p:animEffect transition="in" filter="box(in)">
                                      <p:cBhvr>
                                        <p:cTn id="32" dur="500"/>
                                        <p:tgtEl>
                                          <p:spTgt spid="205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514"/>
                                        </p:tgtEl>
                                        <p:attrNameLst>
                                          <p:attrName>style.visibility</p:attrName>
                                        </p:attrNameLst>
                                      </p:cBhvr>
                                      <p:to>
                                        <p:strVal val="visible"/>
                                      </p:to>
                                    </p:set>
                                    <p:animEffect transition="in" filter="fade">
                                      <p:cBhvr>
                                        <p:cTn id="37" dur="2000"/>
                                        <p:tgtEl>
                                          <p:spTgt spid="20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2" grpId="0"/>
      <p:bldP spid="20514" grpId="0"/>
      <p:bldP spid="20515" grpId="0"/>
      <p:bldP spid="20516" grpId="0"/>
      <p:bldP spid="24" grpId="0" animBg="1"/>
      <p:bldP spid="24" grpId="1" animBg="1"/>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990600" y="685800"/>
            <a:ext cx="7315200" cy="523220"/>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002060"/>
                </a:solidFill>
                <a:latin typeface=".VnTimeH" pitchFamily="34" charset="0"/>
              </a:rPr>
              <a:t>Cñng cè bµi häc</a:t>
            </a:r>
          </a:p>
        </p:txBody>
      </p:sp>
      <p:sp>
        <p:nvSpPr>
          <p:cNvPr id="17412" name="Text Box 4"/>
          <p:cNvSpPr txBox="1">
            <a:spLocks noChangeArrowheads="1"/>
          </p:cNvSpPr>
          <p:nvPr/>
        </p:nvSpPr>
        <p:spPr bwMode="auto">
          <a:xfrm>
            <a:off x="457200" y="1752600"/>
            <a:ext cx="8229600" cy="2893100"/>
          </a:xfrm>
          <a:prstGeom prst="rect">
            <a:avLst/>
          </a:prstGeom>
          <a:noFill/>
          <a:ln w="9525">
            <a:noFill/>
            <a:miter lim="800000"/>
            <a:headEnd/>
            <a:tailEnd/>
          </a:ln>
          <a:effectLst/>
        </p:spPr>
        <p:txBody>
          <a:bodyPr>
            <a:spAutoFit/>
          </a:bodyPr>
          <a:lstStyle/>
          <a:p>
            <a:pPr>
              <a:spcBef>
                <a:spcPct val="50000"/>
              </a:spcBef>
              <a:buFontTx/>
              <a:buChar char="•"/>
            </a:pPr>
            <a:r>
              <a:rPr lang="en-US" sz="2800" b="1" i="1" dirty="0" smtClean="0">
                <a:solidFill>
                  <a:schemeClr val="accent3">
                    <a:lumMod val="50000"/>
                  </a:schemeClr>
                </a:solidFill>
                <a:latin typeface="Times New Roman" pitchFamily="18" charset="0"/>
                <a:cs typeface="Times New Roman" pitchFamily="18" charset="0"/>
              </a:rPr>
              <a:t>Dòng điện đi qua mọi vật dẫn thông thường, đều làm cho vật dẫn nóng lên . Nếu vật dẫn nóng lên tới nhiệt độ cao thì phát sáng</a:t>
            </a:r>
          </a:p>
          <a:p>
            <a:pPr>
              <a:spcBef>
                <a:spcPct val="50000"/>
              </a:spcBef>
              <a:buFontTx/>
              <a:buChar char="•"/>
            </a:pPr>
            <a:r>
              <a:rPr lang="en-US" sz="2800" b="1" i="1" dirty="0" smtClean="0">
                <a:solidFill>
                  <a:schemeClr val="accent3">
                    <a:lumMod val="50000"/>
                  </a:schemeClr>
                </a:solidFill>
                <a:latin typeface="Times New Roman" pitchFamily="18" charset="0"/>
                <a:cs typeface="Times New Roman" pitchFamily="18" charset="0"/>
              </a:rPr>
              <a:t>Dòng điện có thể làm sáng bóng đèn bút thử điện và đèn điot phát quang mặc dù các đèn này chưa nóng tới nhiệt độ cao </a:t>
            </a:r>
            <a:endParaRPr lang="en-US" sz="2800" b="1" i="1" dirty="0">
              <a:solidFill>
                <a:schemeClr val="accent3">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p:cTn id="7" dur="500" fill="hold"/>
                                        <p:tgtEl>
                                          <p:spTgt spid="17411"/>
                                        </p:tgtEl>
                                        <p:attrNameLst>
                                          <p:attrName>ppt_w</p:attrName>
                                        </p:attrNameLst>
                                      </p:cBhvr>
                                      <p:tavLst>
                                        <p:tav tm="0">
                                          <p:val>
                                            <p:fltVal val="0"/>
                                          </p:val>
                                        </p:tav>
                                        <p:tav tm="100000">
                                          <p:val>
                                            <p:strVal val="#ppt_w"/>
                                          </p:val>
                                        </p:tav>
                                      </p:tavLst>
                                    </p:anim>
                                    <p:anim calcmode="lin" valueType="num">
                                      <p:cBhvr>
                                        <p:cTn id="8" dur="500" fill="hold"/>
                                        <p:tgtEl>
                                          <p:spTgt spid="17411"/>
                                        </p:tgtEl>
                                        <p:attrNameLst>
                                          <p:attrName>ppt_h</p:attrName>
                                        </p:attrNameLst>
                                      </p:cBhvr>
                                      <p:tavLst>
                                        <p:tav tm="0">
                                          <p:val>
                                            <p:fltVal val="0"/>
                                          </p:val>
                                        </p:tav>
                                        <p:tav tm="100000">
                                          <p:val>
                                            <p:strVal val="#ppt_h"/>
                                          </p:val>
                                        </p:tav>
                                      </p:tavLst>
                                    </p:anim>
                                    <p:animEffect transition="in" filter="fade">
                                      <p:cBhvr>
                                        <p:cTn id="9" dur="500"/>
                                        <p:tgtEl>
                                          <p:spTgt spid="1741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7412"/>
                                        </p:tgtEl>
                                        <p:attrNameLst>
                                          <p:attrName>style.visibility</p:attrName>
                                        </p:attrNameLst>
                                      </p:cBhvr>
                                      <p:to>
                                        <p:strVal val="visible"/>
                                      </p:to>
                                    </p:set>
                                    <p:anim calcmode="discrete" valueType="clr">
                                      <p:cBhvr override="childStyle">
                                        <p:cTn id="14" dur="80"/>
                                        <p:tgtEl>
                                          <p:spTgt spid="1741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7412"/>
                                        </p:tgtEl>
                                        <p:attrNameLst>
                                          <p:attrName>fillcolor</p:attrName>
                                        </p:attrNameLst>
                                      </p:cBhvr>
                                      <p:tavLst>
                                        <p:tav tm="0">
                                          <p:val>
                                            <p:clrVal>
                                              <a:schemeClr val="accent2"/>
                                            </p:clrVal>
                                          </p:val>
                                        </p:tav>
                                        <p:tav tm="50000">
                                          <p:val>
                                            <p:clrVal>
                                              <a:schemeClr val="hlink"/>
                                            </p:clrVal>
                                          </p:val>
                                        </p:tav>
                                      </p:tavLst>
                                    </p:anim>
                                    <p:set>
                                      <p:cBhvr>
                                        <p:cTn id="16" dur="80"/>
                                        <p:tgtEl>
                                          <p:spTgt spid="174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ln>
            <a:miter lim="800000"/>
            <a:headEnd/>
            <a:tailEnd/>
          </a:ln>
        </p:spPr>
        <p:txBody>
          <a:bodyPr/>
          <a:lstStyle/>
          <a:p>
            <a:fld id="{199C364A-E1C9-4F01-ACEF-230497B9361A}" type="slidenum">
              <a:rPr lang="en-US" smtClean="0">
                <a:latin typeface="Arial" charset="0"/>
              </a:rPr>
              <a:pPr/>
              <a:t>18</a:t>
            </a:fld>
            <a:endParaRPr lang="en-US" smtClean="0">
              <a:latin typeface="Arial" charset="0"/>
            </a:endParaRPr>
          </a:p>
        </p:txBody>
      </p:sp>
      <p:sp>
        <p:nvSpPr>
          <p:cNvPr id="70660" name="Text Box 4"/>
          <p:cNvSpPr txBox="1">
            <a:spLocks noChangeArrowheads="1"/>
          </p:cNvSpPr>
          <p:nvPr/>
        </p:nvSpPr>
        <p:spPr bwMode="auto">
          <a:xfrm>
            <a:off x="762000" y="381000"/>
            <a:ext cx="8001000" cy="3046988"/>
          </a:xfrm>
          <a:prstGeom prst="rect">
            <a:avLst/>
          </a:prstGeom>
          <a:noFill/>
          <a:ln w="9525">
            <a:noFill/>
            <a:miter lim="800000"/>
            <a:headEnd/>
            <a:tailEnd/>
          </a:ln>
          <a:effectLst/>
        </p:spPr>
        <p:txBody>
          <a:bodyPr>
            <a:spAutoFit/>
          </a:bodyPr>
          <a:lstStyle/>
          <a:p>
            <a:pPr marL="627063" indent="-627063" algn="just">
              <a:spcBef>
                <a:spcPct val="50000"/>
              </a:spcBef>
            </a:pPr>
            <a:r>
              <a:rPr lang="en-US" sz="2400" u="sng" dirty="0">
                <a:solidFill>
                  <a:srgbClr val="FF9933"/>
                </a:solidFill>
                <a:latin typeface="Times New Roman" pitchFamily="18" charset="0"/>
                <a:cs typeface="Times New Roman" pitchFamily="18" charset="0"/>
              </a:rPr>
              <a:t>BT1:</a:t>
            </a:r>
            <a:r>
              <a:rPr lang="en-US" sz="2400" dirty="0">
                <a:latin typeface="Times New Roman" pitchFamily="18" charset="0"/>
                <a:cs typeface="Times New Roman" pitchFamily="18" charset="0"/>
              </a:rPr>
              <a:t> Bóng đèn tròn (dây tóc, sợi đốt) trong gia đình ở   nhà em phát sáng là do:</a:t>
            </a:r>
          </a:p>
          <a:p>
            <a:pPr marL="627063" indent="-627063" algn="just">
              <a:spcBef>
                <a:spcPct val="50000"/>
              </a:spcBef>
              <a:buFontTx/>
              <a:buAutoNum type="alphaUcPeriod"/>
            </a:pPr>
            <a:r>
              <a:rPr lang="en-US" sz="2400" dirty="0">
                <a:solidFill>
                  <a:srgbClr val="0000FF"/>
                </a:solidFill>
                <a:latin typeface="Times New Roman" pitchFamily="18" charset="0"/>
                <a:cs typeface="Times New Roman" pitchFamily="18" charset="0"/>
              </a:rPr>
              <a:t> Tác dụng nhiệt của dòng điện.</a:t>
            </a:r>
          </a:p>
          <a:p>
            <a:pPr marL="627063" indent="-627063" algn="just">
              <a:spcBef>
                <a:spcPct val="50000"/>
              </a:spcBef>
              <a:buFontTx/>
              <a:buAutoNum type="alphaUcPeriod"/>
            </a:pPr>
            <a:r>
              <a:rPr lang="en-US" sz="2400" dirty="0">
                <a:solidFill>
                  <a:srgbClr val="0000FF"/>
                </a:solidFill>
                <a:latin typeface="Times New Roman" pitchFamily="18" charset="0"/>
                <a:cs typeface="Times New Roman" pitchFamily="18" charset="0"/>
              </a:rPr>
              <a:t> Tác dụng phát sáng của dòng điện.</a:t>
            </a:r>
          </a:p>
          <a:p>
            <a:pPr marL="627063" indent="-627063" algn="just">
              <a:spcBef>
                <a:spcPct val="50000"/>
              </a:spcBef>
              <a:buFontTx/>
              <a:buAutoNum type="alphaUcPeriod"/>
            </a:pPr>
            <a:r>
              <a:rPr lang="en-US" sz="2400" dirty="0">
                <a:solidFill>
                  <a:srgbClr val="0000FF"/>
                </a:solidFill>
                <a:latin typeface="Times New Roman" pitchFamily="18" charset="0"/>
                <a:cs typeface="Times New Roman" pitchFamily="18" charset="0"/>
              </a:rPr>
              <a:t> Vừa tác dụng nhiệt vừa tác dụng phát sáng.</a:t>
            </a:r>
          </a:p>
          <a:p>
            <a:pPr marL="627063" indent="-627063" algn="just">
              <a:spcBef>
                <a:spcPct val="50000"/>
              </a:spcBef>
              <a:buFontTx/>
              <a:buAutoNum type="alphaUcPeriod"/>
            </a:pPr>
            <a:r>
              <a:rPr lang="en-US" sz="2400" dirty="0">
                <a:solidFill>
                  <a:srgbClr val="0000FF"/>
                </a:solidFill>
                <a:latin typeface="Times New Roman" pitchFamily="18" charset="0"/>
                <a:cs typeface="Times New Roman" pitchFamily="18" charset="0"/>
              </a:rPr>
              <a:t> Dựa trên các tác dụng khác .</a:t>
            </a:r>
          </a:p>
        </p:txBody>
      </p:sp>
      <p:sp>
        <p:nvSpPr>
          <p:cNvPr id="70661" name="Text Box 5"/>
          <p:cNvSpPr txBox="1">
            <a:spLocks noChangeArrowheads="1"/>
          </p:cNvSpPr>
          <p:nvPr/>
        </p:nvSpPr>
        <p:spPr bwMode="auto">
          <a:xfrm>
            <a:off x="762000" y="3581400"/>
            <a:ext cx="7848600" cy="1938992"/>
          </a:xfrm>
          <a:prstGeom prst="rect">
            <a:avLst/>
          </a:prstGeom>
          <a:noFill/>
          <a:ln w="9525">
            <a:noFill/>
            <a:miter lim="800000"/>
            <a:headEnd/>
            <a:tailEnd/>
          </a:ln>
          <a:effectLst/>
        </p:spPr>
        <p:txBody>
          <a:bodyPr>
            <a:spAutoFit/>
          </a:bodyPr>
          <a:lstStyle/>
          <a:p>
            <a:pPr algn="just">
              <a:spcBef>
                <a:spcPct val="50000"/>
              </a:spcBef>
            </a:pPr>
            <a:r>
              <a:rPr lang="en-US" sz="2400" u="sng" dirty="0">
                <a:solidFill>
                  <a:srgbClr val="FF9933"/>
                </a:solidFill>
                <a:latin typeface="Times New Roman" pitchFamily="18" charset="0"/>
                <a:cs typeface="Times New Roman" pitchFamily="18" charset="0"/>
              </a:rPr>
              <a:t>BT2:</a:t>
            </a:r>
            <a:r>
              <a:rPr lang="en-US" sz="2400" dirty="0">
                <a:latin typeface="Times New Roman" pitchFamily="18" charset="0"/>
                <a:cs typeface="Times New Roman" pitchFamily="18" charset="0"/>
              </a:rPr>
              <a:t> Thiết bị, đồ dùng điện nào sau đây không hoạt động dựa trên tác dụng nhiệt của dòng điện?</a:t>
            </a:r>
          </a:p>
          <a:p>
            <a:pPr algn="just">
              <a:spcBef>
                <a:spcPct val="50000"/>
              </a:spcBef>
            </a:pPr>
            <a:r>
              <a:rPr lang="en-US" sz="2400" dirty="0">
                <a:solidFill>
                  <a:srgbClr val="0000FF"/>
                </a:solidFill>
                <a:latin typeface="Times New Roman" pitchFamily="18" charset="0"/>
                <a:cs typeface="Times New Roman" pitchFamily="18" charset="0"/>
              </a:rPr>
              <a:t>A.  Bếp điện.                                     B.   Bàn ủi.</a:t>
            </a:r>
          </a:p>
          <a:p>
            <a:pPr algn="just">
              <a:spcBef>
                <a:spcPct val="50000"/>
              </a:spcBef>
            </a:pPr>
            <a:r>
              <a:rPr lang="en-US" sz="2400" dirty="0">
                <a:solidFill>
                  <a:srgbClr val="0000FF"/>
                </a:solidFill>
                <a:latin typeface="Times New Roman" pitchFamily="18" charset="0"/>
                <a:cs typeface="Times New Roman" pitchFamily="18" charset="0"/>
              </a:rPr>
              <a:t>C.  Nồi cơm điện .                            D.  Quạt máy.</a:t>
            </a:r>
          </a:p>
        </p:txBody>
      </p:sp>
      <p:sp>
        <p:nvSpPr>
          <p:cNvPr id="70662" name="Oval 6"/>
          <p:cNvSpPr>
            <a:spLocks noChangeArrowheads="1"/>
          </p:cNvSpPr>
          <p:nvPr/>
        </p:nvSpPr>
        <p:spPr bwMode="auto">
          <a:xfrm>
            <a:off x="685800" y="2362200"/>
            <a:ext cx="533400" cy="533400"/>
          </a:xfrm>
          <a:prstGeom prst="ellipse">
            <a:avLst/>
          </a:prstGeom>
          <a:noFill/>
          <a:ln w="57150">
            <a:solidFill>
              <a:srgbClr val="FF0000"/>
            </a:solidFill>
            <a:round/>
            <a:headEnd/>
            <a:tailEnd/>
          </a:ln>
          <a:effectLst/>
        </p:spPr>
        <p:txBody>
          <a:bodyPr wrap="none" anchor="ctr"/>
          <a:lstStyle/>
          <a:p>
            <a:endParaRPr lang="vi-VN"/>
          </a:p>
        </p:txBody>
      </p:sp>
      <p:sp>
        <p:nvSpPr>
          <p:cNvPr id="70663" name="Oval 7"/>
          <p:cNvSpPr>
            <a:spLocks noChangeArrowheads="1"/>
          </p:cNvSpPr>
          <p:nvPr/>
        </p:nvSpPr>
        <p:spPr bwMode="auto">
          <a:xfrm>
            <a:off x="4876800" y="5105400"/>
            <a:ext cx="838200" cy="457200"/>
          </a:xfrm>
          <a:prstGeom prst="ellipse">
            <a:avLst/>
          </a:prstGeom>
          <a:noFill/>
          <a:ln w="57150">
            <a:solidFill>
              <a:srgbClr val="FF0000"/>
            </a:solidFill>
            <a:round/>
            <a:headEnd/>
            <a:tailEnd/>
          </a:ln>
          <a:effectLst/>
        </p:spPr>
        <p:txBody>
          <a:bodyPr wrap="none" anchor="ctr"/>
          <a:lstStyle/>
          <a:p>
            <a:endParaRPr lang="vi-VN"/>
          </a:p>
        </p:txBody>
      </p:sp>
      <p:pic>
        <p:nvPicPr>
          <p:cNvPr id="24583" name="Picture 9" descr="Bellcoll">
            <a:hlinkClick r:id="" action="ppaction://noaction"/>
          </p:cNvPr>
          <p:cNvPicPr>
            <a:picLocks noChangeAspect="1" noChangeArrowheads="1" noCrop="1"/>
          </p:cNvPicPr>
          <p:nvPr/>
        </p:nvPicPr>
        <p:blipFill>
          <a:blip r:embed="rId2"/>
          <a:srcRect/>
          <a:stretch>
            <a:fillRect/>
          </a:stretch>
        </p:blipFill>
        <p:spPr bwMode="auto">
          <a:xfrm>
            <a:off x="7315200" y="5594350"/>
            <a:ext cx="1517650" cy="126365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70660">
                                            <p:txEl>
                                              <p:pRg st="0" end="0"/>
                                            </p:txEl>
                                          </p:spTgt>
                                        </p:tgtEl>
                                        <p:attrNameLst>
                                          <p:attrName>style.visibility</p:attrName>
                                        </p:attrNameLst>
                                      </p:cBhvr>
                                      <p:to>
                                        <p:strVal val="visible"/>
                                      </p:to>
                                    </p:set>
                                    <p:animEffect transition="in" filter="diamond(in)">
                                      <p:cBhvr>
                                        <p:cTn id="7" dur="2000"/>
                                        <p:tgtEl>
                                          <p:spTgt spid="70660">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70660">
                                            <p:txEl>
                                              <p:pRg st="1" end="1"/>
                                            </p:txEl>
                                          </p:spTgt>
                                        </p:tgtEl>
                                        <p:attrNameLst>
                                          <p:attrName>style.visibility</p:attrName>
                                        </p:attrNameLst>
                                      </p:cBhvr>
                                      <p:to>
                                        <p:strVal val="visible"/>
                                      </p:to>
                                    </p:set>
                                    <p:animEffect transition="in" filter="diamond(in)">
                                      <p:cBhvr>
                                        <p:cTn id="10" dur="2000"/>
                                        <p:tgtEl>
                                          <p:spTgt spid="70660">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70660">
                                            <p:txEl>
                                              <p:pRg st="2" end="2"/>
                                            </p:txEl>
                                          </p:spTgt>
                                        </p:tgtEl>
                                        <p:attrNameLst>
                                          <p:attrName>style.visibility</p:attrName>
                                        </p:attrNameLst>
                                      </p:cBhvr>
                                      <p:to>
                                        <p:strVal val="visible"/>
                                      </p:to>
                                    </p:set>
                                    <p:animEffect transition="in" filter="diamond(in)">
                                      <p:cBhvr>
                                        <p:cTn id="13" dur="2000"/>
                                        <p:tgtEl>
                                          <p:spTgt spid="70660">
                                            <p:txEl>
                                              <p:pRg st="2" end="2"/>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70660">
                                            <p:txEl>
                                              <p:pRg st="3" end="3"/>
                                            </p:txEl>
                                          </p:spTgt>
                                        </p:tgtEl>
                                        <p:attrNameLst>
                                          <p:attrName>style.visibility</p:attrName>
                                        </p:attrNameLst>
                                      </p:cBhvr>
                                      <p:to>
                                        <p:strVal val="visible"/>
                                      </p:to>
                                    </p:set>
                                    <p:animEffect transition="in" filter="diamond(in)">
                                      <p:cBhvr>
                                        <p:cTn id="16" dur="2000"/>
                                        <p:tgtEl>
                                          <p:spTgt spid="70660">
                                            <p:txEl>
                                              <p:pRg st="3" end="3"/>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70660">
                                            <p:txEl>
                                              <p:pRg st="4" end="4"/>
                                            </p:txEl>
                                          </p:spTgt>
                                        </p:tgtEl>
                                        <p:attrNameLst>
                                          <p:attrName>style.visibility</p:attrName>
                                        </p:attrNameLst>
                                      </p:cBhvr>
                                      <p:to>
                                        <p:strVal val="visible"/>
                                      </p:to>
                                    </p:set>
                                    <p:animEffect transition="in" filter="diamond(in)">
                                      <p:cBhvr>
                                        <p:cTn id="19" dur="2000"/>
                                        <p:tgtEl>
                                          <p:spTgt spid="70660">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70662"/>
                                        </p:tgtEl>
                                        <p:attrNameLst>
                                          <p:attrName>style.visibility</p:attrName>
                                        </p:attrNameLst>
                                      </p:cBhvr>
                                      <p:to>
                                        <p:strVal val="visible"/>
                                      </p:to>
                                    </p:set>
                                    <p:animEffect transition="in" filter="wheel(4)">
                                      <p:cBhvr>
                                        <p:cTn id="24" dur="2000"/>
                                        <p:tgtEl>
                                          <p:spTgt spid="7066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nodeType="clickEffect">
                                  <p:stCondLst>
                                    <p:cond delay="0"/>
                                  </p:stCondLst>
                                  <p:childTnLst>
                                    <p:set>
                                      <p:cBhvr>
                                        <p:cTn id="28" dur="1" fill="hold">
                                          <p:stCondLst>
                                            <p:cond delay="0"/>
                                          </p:stCondLst>
                                        </p:cTn>
                                        <p:tgtEl>
                                          <p:spTgt spid="70661">
                                            <p:txEl>
                                              <p:pRg st="0" end="0"/>
                                            </p:txEl>
                                          </p:spTgt>
                                        </p:tgtEl>
                                        <p:attrNameLst>
                                          <p:attrName>style.visibility</p:attrName>
                                        </p:attrNameLst>
                                      </p:cBhvr>
                                      <p:to>
                                        <p:strVal val="visible"/>
                                      </p:to>
                                    </p:set>
                                    <p:animEffect transition="in" filter="circle(in)">
                                      <p:cBhvr>
                                        <p:cTn id="29" dur="2000"/>
                                        <p:tgtEl>
                                          <p:spTgt spid="70661">
                                            <p:txEl>
                                              <p:pRg st="0" end="0"/>
                                            </p:txEl>
                                          </p:spTgt>
                                        </p:tgtEl>
                                      </p:cBhvr>
                                    </p:animEffect>
                                  </p:childTnLst>
                                </p:cTn>
                              </p:par>
                              <p:par>
                                <p:cTn id="30" presetID="6" presetClass="entr" presetSubtype="16" fill="hold" nodeType="withEffect">
                                  <p:stCondLst>
                                    <p:cond delay="0"/>
                                  </p:stCondLst>
                                  <p:childTnLst>
                                    <p:set>
                                      <p:cBhvr>
                                        <p:cTn id="31" dur="1" fill="hold">
                                          <p:stCondLst>
                                            <p:cond delay="0"/>
                                          </p:stCondLst>
                                        </p:cTn>
                                        <p:tgtEl>
                                          <p:spTgt spid="70661">
                                            <p:txEl>
                                              <p:pRg st="1" end="1"/>
                                            </p:txEl>
                                          </p:spTgt>
                                        </p:tgtEl>
                                        <p:attrNameLst>
                                          <p:attrName>style.visibility</p:attrName>
                                        </p:attrNameLst>
                                      </p:cBhvr>
                                      <p:to>
                                        <p:strVal val="visible"/>
                                      </p:to>
                                    </p:set>
                                    <p:animEffect transition="in" filter="circle(in)">
                                      <p:cBhvr>
                                        <p:cTn id="32" dur="2000"/>
                                        <p:tgtEl>
                                          <p:spTgt spid="70661">
                                            <p:txEl>
                                              <p:pRg st="1" end="1"/>
                                            </p:txEl>
                                          </p:spTgt>
                                        </p:tgtEl>
                                      </p:cBhvr>
                                    </p:animEffect>
                                  </p:childTnLst>
                                </p:cTn>
                              </p:par>
                              <p:par>
                                <p:cTn id="33" presetID="6" presetClass="entr" presetSubtype="16" fill="hold" nodeType="withEffect">
                                  <p:stCondLst>
                                    <p:cond delay="0"/>
                                  </p:stCondLst>
                                  <p:childTnLst>
                                    <p:set>
                                      <p:cBhvr>
                                        <p:cTn id="34" dur="1" fill="hold">
                                          <p:stCondLst>
                                            <p:cond delay="0"/>
                                          </p:stCondLst>
                                        </p:cTn>
                                        <p:tgtEl>
                                          <p:spTgt spid="70661">
                                            <p:txEl>
                                              <p:pRg st="2" end="2"/>
                                            </p:txEl>
                                          </p:spTgt>
                                        </p:tgtEl>
                                        <p:attrNameLst>
                                          <p:attrName>style.visibility</p:attrName>
                                        </p:attrNameLst>
                                      </p:cBhvr>
                                      <p:to>
                                        <p:strVal val="visible"/>
                                      </p:to>
                                    </p:set>
                                    <p:animEffect transition="in" filter="circle(in)">
                                      <p:cBhvr>
                                        <p:cTn id="35" dur="2000"/>
                                        <p:tgtEl>
                                          <p:spTgt spid="70661">
                                            <p:txEl>
                                              <p:pRg st="2" end="2"/>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1" presetClass="entr" presetSubtype="4" fill="hold" grpId="0" nodeType="clickEffect">
                                  <p:stCondLst>
                                    <p:cond delay="0"/>
                                  </p:stCondLst>
                                  <p:childTnLst>
                                    <p:set>
                                      <p:cBhvr>
                                        <p:cTn id="39" dur="1" fill="hold">
                                          <p:stCondLst>
                                            <p:cond delay="0"/>
                                          </p:stCondLst>
                                        </p:cTn>
                                        <p:tgtEl>
                                          <p:spTgt spid="70663"/>
                                        </p:tgtEl>
                                        <p:attrNameLst>
                                          <p:attrName>style.visibility</p:attrName>
                                        </p:attrNameLst>
                                      </p:cBhvr>
                                      <p:to>
                                        <p:strVal val="visible"/>
                                      </p:to>
                                    </p:set>
                                    <p:animEffect transition="in" filter="wheel(4)">
                                      <p:cBhvr>
                                        <p:cTn id="40" dur="2000"/>
                                        <p:tgtEl>
                                          <p:spTgt spid="70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2" grpId="0" animBg="1"/>
      <p:bldP spid="7066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ln>
            <a:miter lim="800000"/>
            <a:headEnd/>
            <a:tailEnd/>
          </a:ln>
        </p:spPr>
        <p:txBody>
          <a:bodyPr/>
          <a:lstStyle/>
          <a:p>
            <a:fld id="{14336565-331E-472F-8D42-9E639525495D}" type="slidenum">
              <a:rPr lang="en-US" smtClean="0">
                <a:latin typeface="Arial" charset="0"/>
              </a:rPr>
              <a:pPr/>
              <a:t>19</a:t>
            </a:fld>
            <a:endParaRPr lang="en-US" smtClean="0">
              <a:latin typeface="Arial" charset="0"/>
            </a:endParaRPr>
          </a:p>
        </p:txBody>
      </p:sp>
      <p:sp>
        <p:nvSpPr>
          <p:cNvPr id="76802" name="Text Box 2"/>
          <p:cNvSpPr txBox="1">
            <a:spLocks noChangeArrowheads="1"/>
          </p:cNvSpPr>
          <p:nvPr/>
        </p:nvSpPr>
        <p:spPr bwMode="auto">
          <a:xfrm>
            <a:off x="1219200" y="381000"/>
            <a:ext cx="7239000" cy="2677656"/>
          </a:xfrm>
          <a:prstGeom prst="rect">
            <a:avLst/>
          </a:prstGeom>
          <a:noFill/>
          <a:ln w="9525">
            <a:noFill/>
            <a:miter lim="800000"/>
            <a:headEnd/>
            <a:tailEnd/>
          </a:ln>
          <a:effectLst/>
        </p:spPr>
        <p:txBody>
          <a:bodyPr>
            <a:spAutoFit/>
          </a:bodyPr>
          <a:lstStyle/>
          <a:p>
            <a:pPr marL="342900" indent="-342900" algn="just">
              <a:spcBef>
                <a:spcPct val="50000"/>
              </a:spcBef>
            </a:pPr>
            <a:r>
              <a:rPr lang="en-US" sz="2400" u="sng" dirty="0" smtClean="0">
                <a:solidFill>
                  <a:srgbClr val="FF9933"/>
                </a:solidFill>
                <a:latin typeface="Times New Roman" pitchFamily="18" charset="0"/>
                <a:cs typeface="Times New Roman" pitchFamily="18" charset="0"/>
              </a:rPr>
              <a:t>BT3:</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Cầu chì có tác dụng gì trong mạch điện ở nhà em ?.</a:t>
            </a:r>
          </a:p>
          <a:p>
            <a:pPr marL="342900" indent="-342900" algn="just">
              <a:spcBef>
                <a:spcPct val="50000"/>
              </a:spcBef>
              <a:buFontTx/>
              <a:buAutoNum type="alphaUcPeriod"/>
            </a:pPr>
            <a:r>
              <a:rPr lang="en-US" sz="2400" dirty="0">
                <a:solidFill>
                  <a:srgbClr val="0000FF"/>
                </a:solidFill>
                <a:latin typeface="Times New Roman" pitchFamily="18" charset="0"/>
                <a:cs typeface="Times New Roman" pitchFamily="18" charset="0"/>
              </a:rPr>
              <a:t>  Ngắt mạch điện khi có sự cố chập điện.</a:t>
            </a:r>
          </a:p>
          <a:p>
            <a:pPr marL="342900" indent="-342900" algn="just">
              <a:spcBef>
                <a:spcPct val="50000"/>
              </a:spcBef>
              <a:buFontTx/>
              <a:buAutoNum type="alphaUcPeriod"/>
            </a:pPr>
            <a:r>
              <a:rPr lang="en-US" sz="2400" dirty="0">
                <a:solidFill>
                  <a:srgbClr val="0000FF"/>
                </a:solidFill>
                <a:latin typeface="Times New Roman" pitchFamily="18" charset="0"/>
                <a:cs typeface="Times New Roman" pitchFamily="18" charset="0"/>
              </a:rPr>
              <a:t>  Trang trí cho đẹp ở các bảng điện.</a:t>
            </a:r>
          </a:p>
          <a:p>
            <a:pPr marL="342900" indent="-342900" algn="just">
              <a:spcBef>
                <a:spcPct val="50000"/>
              </a:spcBef>
              <a:buFontTx/>
              <a:buAutoNum type="alphaUcPeriod"/>
            </a:pPr>
            <a:r>
              <a:rPr lang="en-US" sz="2400" dirty="0">
                <a:solidFill>
                  <a:srgbClr val="0000FF"/>
                </a:solidFill>
                <a:latin typeface="Times New Roman" pitchFamily="18" charset="0"/>
                <a:cs typeface="Times New Roman" pitchFamily="18" charset="0"/>
              </a:rPr>
              <a:t>  Bảo vệ an toàn cho đồ dùng điện.</a:t>
            </a:r>
          </a:p>
          <a:p>
            <a:pPr marL="342900" indent="-342900" algn="just">
              <a:spcBef>
                <a:spcPct val="50000"/>
              </a:spcBef>
              <a:buFontTx/>
              <a:buAutoNum type="alphaUcPeriod"/>
            </a:pPr>
            <a:r>
              <a:rPr lang="en-US" sz="2400" dirty="0">
                <a:solidFill>
                  <a:srgbClr val="0000FF"/>
                </a:solidFill>
                <a:latin typeface="Times New Roman" pitchFamily="18" charset="0"/>
                <a:cs typeface="Times New Roman" pitchFamily="18" charset="0"/>
              </a:rPr>
              <a:t>  Cả hai câu A và C đều đúng.</a:t>
            </a:r>
          </a:p>
        </p:txBody>
      </p:sp>
      <p:sp>
        <p:nvSpPr>
          <p:cNvPr id="76803" name="Text Box 3"/>
          <p:cNvSpPr txBox="1">
            <a:spLocks noChangeArrowheads="1"/>
          </p:cNvSpPr>
          <p:nvPr/>
        </p:nvSpPr>
        <p:spPr bwMode="auto">
          <a:xfrm>
            <a:off x="1219200" y="3581400"/>
            <a:ext cx="7543800" cy="2677656"/>
          </a:xfrm>
          <a:prstGeom prst="rect">
            <a:avLst/>
          </a:prstGeom>
          <a:noFill/>
          <a:ln w="9525">
            <a:noFill/>
            <a:miter lim="800000"/>
            <a:headEnd/>
            <a:tailEnd/>
          </a:ln>
          <a:effectLst/>
        </p:spPr>
        <p:txBody>
          <a:bodyPr>
            <a:spAutoFit/>
          </a:bodyPr>
          <a:lstStyle/>
          <a:p>
            <a:pPr marL="342900" indent="-342900" algn="just">
              <a:spcBef>
                <a:spcPct val="50000"/>
              </a:spcBef>
            </a:pPr>
            <a:r>
              <a:rPr lang="en-US" sz="2400" u="sng" dirty="0" smtClean="0">
                <a:solidFill>
                  <a:srgbClr val="FF9933"/>
                </a:solidFill>
                <a:latin typeface="Times New Roman" pitchFamily="18" charset="0"/>
                <a:cs typeface="Times New Roman" pitchFamily="18" charset="0"/>
              </a:rPr>
              <a:t>BT4:</a:t>
            </a:r>
            <a:r>
              <a:rPr lang="en-US" sz="2400" dirty="0" smtClean="0">
                <a:solidFill>
                  <a:srgbClr val="FF9933"/>
                </a:solidFill>
                <a:latin typeface="Times New Roman" pitchFamily="18" charset="0"/>
                <a:cs typeface="Times New Roman" pitchFamily="18" charset="0"/>
              </a:rPr>
              <a:t> </a:t>
            </a:r>
            <a:r>
              <a:rPr lang="en-US" sz="2400" dirty="0">
                <a:latin typeface="Times New Roman" pitchFamily="18" charset="0"/>
                <a:cs typeface="Times New Roman" pitchFamily="18" charset="0"/>
              </a:rPr>
              <a:t>Khi cầu chì trong nhà bị đứt chúng ta có thể: </a:t>
            </a:r>
          </a:p>
          <a:p>
            <a:pPr marL="342900" indent="-342900" algn="just">
              <a:spcBef>
                <a:spcPct val="50000"/>
              </a:spcBef>
              <a:buFontTx/>
              <a:buAutoNum type="alphaUcPeriod"/>
            </a:pPr>
            <a:r>
              <a:rPr lang="en-US" sz="2400" dirty="0">
                <a:solidFill>
                  <a:srgbClr val="0000FF"/>
                </a:solidFill>
                <a:latin typeface="Times New Roman" pitchFamily="18" charset="0"/>
                <a:cs typeface="Times New Roman" pitchFamily="18" charset="0"/>
              </a:rPr>
              <a:t>  Dùng dây đồng thay thế.                                     </a:t>
            </a:r>
          </a:p>
          <a:p>
            <a:pPr marL="342900" indent="-342900" algn="just">
              <a:spcBef>
                <a:spcPct val="50000"/>
              </a:spcBef>
              <a:buFontTx/>
              <a:buAutoNum type="alphaUcPeriod"/>
            </a:pPr>
            <a:r>
              <a:rPr lang="en-US" sz="2400" dirty="0">
                <a:solidFill>
                  <a:srgbClr val="0000FF"/>
                </a:solidFill>
                <a:latin typeface="Times New Roman" pitchFamily="18" charset="0"/>
                <a:cs typeface="Times New Roman" pitchFamily="18" charset="0"/>
              </a:rPr>
              <a:t>  Dùng dây nhôm có cùng tiết diện.</a:t>
            </a:r>
          </a:p>
          <a:p>
            <a:pPr marL="342900" indent="-342900" algn="just">
              <a:spcBef>
                <a:spcPct val="50000"/>
              </a:spcBef>
              <a:buFontTx/>
              <a:buAutoNum type="alphaUcPeriod" startAt="3"/>
            </a:pPr>
            <a:r>
              <a:rPr lang="en-US" sz="2400" dirty="0">
                <a:solidFill>
                  <a:srgbClr val="0000FF"/>
                </a:solidFill>
                <a:latin typeface="Times New Roman" pitchFamily="18" charset="0"/>
                <a:cs typeface="Times New Roman" pitchFamily="18" charset="0"/>
              </a:rPr>
              <a:t>  Dùng đinh sắt thay thế.</a:t>
            </a:r>
          </a:p>
          <a:p>
            <a:pPr marL="342900" indent="-342900" algn="just">
              <a:spcBef>
                <a:spcPct val="50000"/>
              </a:spcBef>
              <a:buFontTx/>
              <a:buAutoNum type="alphaUcPeriod" startAt="3"/>
            </a:pPr>
            <a:r>
              <a:rPr lang="en-US" sz="2400" dirty="0">
                <a:solidFill>
                  <a:srgbClr val="0000FF"/>
                </a:solidFill>
                <a:latin typeface="Times New Roman" pitchFamily="18" charset="0"/>
                <a:cs typeface="Times New Roman" pitchFamily="18" charset="0"/>
              </a:rPr>
              <a:t>  Cả ba ( A, B, C đều sai ).</a:t>
            </a:r>
          </a:p>
        </p:txBody>
      </p:sp>
      <p:sp>
        <p:nvSpPr>
          <p:cNvPr id="76804" name="Oval 4"/>
          <p:cNvSpPr>
            <a:spLocks noChangeArrowheads="1"/>
          </p:cNvSpPr>
          <p:nvPr/>
        </p:nvSpPr>
        <p:spPr bwMode="auto">
          <a:xfrm>
            <a:off x="1219200" y="2590800"/>
            <a:ext cx="533400" cy="533400"/>
          </a:xfrm>
          <a:prstGeom prst="ellipse">
            <a:avLst/>
          </a:prstGeom>
          <a:noFill/>
          <a:ln w="57150">
            <a:solidFill>
              <a:srgbClr val="FF0000"/>
            </a:solidFill>
            <a:round/>
            <a:headEnd/>
            <a:tailEnd/>
          </a:ln>
          <a:effectLst/>
        </p:spPr>
        <p:txBody>
          <a:bodyPr wrap="none" anchor="ctr"/>
          <a:lstStyle/>
          <a:p>
            <a:endParaRPr lang="vi-VN"/>
          </a:p>
        </p:txBody>
      </p:sp>
      <p:sp>
        <p:nvSpPr>
          <p:cNvPr id="76805" name="Oval 5"/>
          <p:cNvSpPr>
            <a:spLocks noChangeArrowheads="1"/>
          </p:cNvSpPr>
          <p:nvPr/>
        </p:nvSpPr>
        <p:spPr bwMode="auto">
          <a:xfrm>
            <a:off x="1219200" y="5715000"/>
            <a:ext cx="533400" cy="533400"/>
          </a:xfrm>
          <a:prstGeom prst="ellipse">
            <a:avLst/>
          </a:prstGeom>
          <a:noFill/>
          <a:ln w="57150">
            <a:solidFill>
              <a:srgbClr val="FF0000"/>
            </a:solidFill>
            <a:round/>
            <a:headEnd/>
            <a:tailEnd/>
          </a:ln>
          <a:effectLst/>
        </p:spPr>
        <p:txBody>
          <a:bodyPr wrap="none" anchor="ctr"/>
          <a:lstStyle/>
          <a:p>
            <a:endParaRPr lang="vi-VN"/>
          </a:p>
        </p:txBody>
      </p:sp>
      <p:pic>
        <p:nvPicPr>
          <p:cNvPr id="26631" name="Picture 7" descr="Bellcoll">
            <a:hlinkClick r:id="" action="ppaction://noaction"/>
          </p:cNvPr>
          <p:cNvPicPr>
            <a:picLocks noChangeAspect="1" noChangeArrowheads="1" noCrop="1"/>
          </p:cNvPicPr>
          <p:nvPr/>
        </p:nvPicPr>
        <p:blipFill>
          <a:blip r:embed="rId2"/>
          <a:srcRect/>
          <a:stretch>
            <a:fillRect/>
          </a:stretch>
        </p:blipFill>
        <p:spPr bwMode="auto">
          <a:xfrm>
            <a:off x="7315200" y="5594350"/>
            <a:ext cx="1517650" cy="126365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76802">
                                            <p:txEl>
                                              <p:pRg st="0" end="0"/>
                                            </p:txEl>
                                          </p:spTgt>
                                        </p:tgtEl>
                                        <p:attrNameLst>
                                          <p:attrName>style.visibility</p:attrName>
                                        </p:attrNameLst>
                                      </p:cBhvr>
                                      <p:to>
                                        <p:strVal val="visible"/>
                                      </p:to>
                                    </p:set>
                                    <p:animEffect transition="in" filter="diamond(in)">
                                      <p:cBhvr>
                                        <p:cTn id="7" dur="2000"/>
                                        <p:tgtEl>
                                          <p:spTgt spid="76802">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76802">
                                            <p:txEl>
                                              <p:pRg st="1" end="1"/>
                                            </p:txEl>
                                          </p:spTgt>
                                        </p:tgtEl>
                                        <p:attrNameLst>
                                          <p:attrName>style.visibility</p:attrName>
                                        </p:attrNameLst>
                                      </p:cBhvr>
                                      <p:to>
                                        <p:strVal val="visible"/>
                                      </p:to>
                                    </p:set>
                                    <p:animEffect transition="in" filter="diamond(in)">
                                      <p:cBhvr>
                                        <p:cTn id="10" dur="2000"/>
                                        <p:tgtEl>
                                          <p:spTgt spid="76802">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76802">
                                            <p:txEl>
                                              <p:pRg st="2" end="2"/>
                                            </p:txEl>
                                          </p:spTgt>
                                        </p:tgtEl>
                                        <p:attrNameLst>
                                          <p:attrName>style.visibility</p:attrName>
                                        </p:attrNameLst>
                                      </p:cBhvr>
                                      <p:to>
                                        <p:strVal val="visible"/>
                                      </p:to>
                                    </p:set>
                                    <p:animEffect transition="in" filter="diamond(in)">
                                      <p:cBhvr>
                                        <p:cTn id="13" dur="2000"/>
                                        <p:tgtEl>
                                          <p:spTgt spid="76802">
                                            <p:txEl>
                                              <p:pRg st="2" end="2"/>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76802">
                                            <p:txEl>
                                              <p:pRg st="3" end="3"/>
                                            </p:txEl>
                                          </p:spTgt>
                                        </p:tgtEl>
                                        <p:attrNameLst>
                                          <p:attrName>style.visibility</p:attrName>
                                        </p:attrNameLst>
                                      </p:cBhvr>
                                      <p:to>
                                        <p:strVal val="visible"/>
                                      </p:to>
                                    </p:set>
                                    <p:animEffect transition="in" filter="diamond(in)">
                                      <p:cBhvr>
                                        <p:cTn id="16" dur="2000"/>
                                        <p:tgtEl>
                                          <p:spTgt spid="76802">
                                            <p:txEl>
                                              <p:pRg st="3" end="3"/>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76802">
                                            <p:txEl>
                                              <p:pRg st="4" end="4"/>
                                            </p:txEl>
                                          </p:spTgt>
                                        </p:tgtEl>
                                        <p:attrNameLst>
                                          <p:attrName>style.visibility</p:attrName>
                                        </p:attrNameLst>
                                      </p:cBhvr>
                                      <p:to>
                                        <p:strVal val="visible"/>
                                      </p:to>
                                    </p:set>
                                    <p:animEffect transition="in" filter="diamond(in)">
                                      <p:cBhvr>
                                        <p:cTn id="19" dur="2000"/>
                                        <p:tgtEl>
                                          <p:spTgt spid="76802">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76804"/>
                                        </p:tgtEl>
                                        <p:attrNameLst>
                                          <p:attrName>style.visibility</p:attrName>
                                        </p:attrNameLst>
                                      </p:cBhvr>
                                      <p:to>
                                        <p:strVal val="visible"/>
                                      </p:to>
                                    </p:set>
                                    <p:animEffect transition="in" filter="wheel(4)">
                                      <p:cBhvr>
                                        <p:cTn id="24" dur="2000"/>
                                        <p:tgtEl>
                                          <p:spTgt spid="7680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nodeType="clickEffect">
                                  <p:stCondLst>
                                    <p:cond delay="0"/>
                                  </p:stCondLst>
                                  <p:childTnLst>
                                    <p:set>
                                      <p:cBhvr>
                                        <p:cTn id="28" dur="1" fill="hold">
                                          <p:stCondLst>
                                            <p:cond delay="0"/>
                                          </p:stCondLst>
                                        </p:cTn>
                                        <p:tgtEl>
                                          <p:spTgt spid="76803">
                                            <p:txEl>
                                              <p:pRg st="0" end="0"/>
                                            </p:txEl>
                                          </p:spTgt>
                                        </p:tgtEl>
                                        <p:attrNameLst>
                                          <p:attrName>style.visibility</p:attrName>
                                        </p:attrNameLst>
                                      </p:cBhvr>
                                      <p:to>
                                        <p:strVal val="visible"/>
                                      </p:to>
                                    </p:set>
                                    <p:animEffect transition="in" filter="circle(in)">
                                      <p:cBhvr>
                                        <p:cTn id="29" dur="2000"/>
                                        <p:tgtEl>
                                          <p:spTgt spid="76803">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6" presetClass="entr" presetSubtype="16" fill="hold" nodeType="clickEffect">
                                  <p:stCondLst>
                                    <p:cond delay="0"/>
                                  </p:stCondLst>
                                  <p:childTnLst>
                                    <p:set>
                                      <p:cBhvr>
                                        <p:cTn id="33" dur="1" fill="hold">
                                          <p:stCondLst>
                                            <p:cond delay="0"/>
                                          </p:stCondLst>
                                        </p:cTn>
                                        <p:tgtEl>
                                          <p:spTgt spid="76803">
                                            <p:txEl>
                                              <p:pRg st="1" end="1"/>
                                            </p:txEl>
                                          </p:spTgt>
                                        </p:tgtEl>
                                        <p:attrNameLst>
                                          <p:attrName>style.visibility</p:attrName>
                                        </p:attrNameLst>
                                      </p:cBhvr>
                                      <p:to>
                                        <p:strVal val="visible"/>
                                      </p:to>
                                    </p:set>
                                    <p:animEffect transition="in" filter="circle(in)">
                                      <p:cBhvr>
                                        <p:cTn id="34" dur="2000"/>
                                        <p:tgtEl>
                                          <p:spTgt spid="76803">
                                            <p:txEl>
                                              <p:pRg st="1" end="1"/>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6" presetClass="entr" presetSubtype="16" fill="hold" nodeType="clickEffect">
                                  <p:stCondLst>
                                    <p:cond delay="0"/>
                                  </p:stCondLst>
                                  <p:childTnLst>
                                    <p:set>
                                      <p:cBhvr>
                                        <p:cTn id="38" dur="1" fill="hold">
                                          <p:stCondLst>
                                            <p:cond delay="0"/>
                                          </p:stCondLst>
                                        </p:cTn>
                                        <p:tgtEl>
                                          <p:spTgt spid="76803">
                                            <p:txEl>
                                              <p:pRg st="2" end="2"/>
                                            </p:txEl>
                                          </p:spTgt>
                                        </p:tgtEl>
                                        <p:attrNameLst>
                                          <p:attrName>style.visibility</p:attrName>
                                        </p:attrNameLst>
                                      </p:cBhvr>
                                      <p:to>
                                        <p:strVal val="visible"/>
                                      </p:to>
                                    </p:set>
                                    <p:animEffect transition="in" filter="circle(in)">
                                      <p:cBhvr>
                                        <p:cTn id="39" dur="2000"/>
                                        <p:tgtEl>
                                          <p:spTgt spid="76803">
                                            <p:txEl>
                                              <p:pRg st="2" end="2"/>
                                            </p:txEl>
                                          </p:spTgt>
                                        </p:tgtEl>
                                      </p:cBhvr>
                                    </p:animEffect>
                                  </p:childTnLst>
                                </p:cTn>
                              </p:par>
                              <p:par>
                                <p:cTn id="40" presetID="6" presetClass="entr" presetSubtype="16" fill="hold" nodeType="withEffect">
                                  <p:stCondLst>
                                    <p:cond delay="0"/>
                                  </p:stCondLst>
                                  <p:childTnLst>
                                    <p:set>
                                      <p:cBhvr>
                                        <p:cTn id="41" dur="1" fill="hold">
                                          <p:stCondLst>
                                            <p:cond delay="0"/>
                                          </p:stCondLst>
                                        </p:cTn>
                                        <p:tgtEl>
                                          <p:spTgt spid="76803">
                                            <p:txEl>
                                              <p:pRg st="3" end="3"/>
                                            </p:txEl>
                                          </p:spTgt>
                                        </p:tgtEl>
                                        <p:attrNameLst>
                                          <p:attrName>style.visibility</p:attrName>
                                        </p:attrNameLst>
                                      </p:cBhvr>
                                      <p:to>
                                        <p:strVal val="visible"/>
                                      </p:to>
                                    </p:set>
                                    <p:animEffect transition="in" filter="circle(in)">
                                      <p:cBhvr>
                                        <p:cTn id="42" dur="2000"/>
                                        <p:tgtEl>
                                          <p:spTgt spid="76803">
                                            <p:txEl>
                                              <p:pRg st="3" end="3"/>
                                            </p:txEl>
                                          </p:spTgt>
                                        </p:tgtEl>
                                      </p:cBhvr>
                                    </p:animEffect>
                                  </p:childTnLst>
                                </p:cTn>
                              </p:par>
                              <p:par>
                                <p:cTn id="43" presetID="6" presetClass="entr" presetSubtype="16" fill="hold" nodeType="withEffect">
                                  <p:stCondLst>
                                    <p:cond delay="0"/>
                                  </p:stCondLst>
                                  <p:childTnLst>
                                    <p:set>
                                      <p:cBhvr>
                                        <p:cTn id="44" dur="1" fill="hold">
                                          <p:stCondLst>
                                            <p:cond delay="0"/>
                                          </p:stCondLst>
                                        </p:cTn>
                                        <p:tgtEl>
                                          <p:spTgt spid="76803">
                                            <p:txEl>
                                              <p:pRg st="4" end="4"/>
                                            </p:txEl>
                                          </p:spTgt>
                                        </p:tgtEl>
                                        <p:attrNameLst>
                                          <p:attrName>style.visibility</p:attrName>
                                        </p:attrNameLst>
                                      </p:cBhvr>
                                      <p:to>
                                        <p:strVal val="visible"/>
                                      </p:to>
                                    </p:set>
                                    <p:animEffect transition="in" filter="circle(in)">
                                      <p:cBhvr>
                                        <p:cTn id="45" dur="2000"/>
                                        <p:tgtEl>
                                          <p:spTgt spid="76803">
                                            <p:txEl>
                                              <p:pRg st="4" end="4"/>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1" presetClass="entr" presetSubtype="4" fill="hold" grpId="0" nodeType="clickEffect">
                                  <p:stCondLst>
                                    <p:cond delay="0"/>
                                  </p:stCondLst>
                                  <p:childTnLst>
                                    <p:set>
                                      <p:cBhvr>
                                        <p:cTn id="49" dur="1" fill="hold">
                                          <p:stCondLst>
                                            <p:cond delay="0"/>
                                          </p:stCondLst>
                                        </p:cTn>
                                        <p:tgtEl>
                                          <p:spTgt spid="76805"/>
                                        </p:tgtEl>
                                        <p:attrNameLst>
                                          <p:attrName>style.visibility</p:attrName>
                                        </p:attrNameLst>
                                      </p:cBhvr>
                                      <p:to>
                                        <p:strVal val="visible"/>
                                      </p:to>
                                    </p:set>
                                    <p:animEffect transition="in" filter="wheel(4)">
                                      <p:cBhvr>
                                        <p:cTn id="50" dur="2000"/>
                                        <p:tgtEl>
                                          <p:spTgt spid="76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animBg="1"/>
      <p:bldP spid="7680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rtoon.jpg"/>
          <p:cNvPicPr>
            <a:picLocks noGrp="1" noChangeAspect="1"/>
          </p:cNvPicPr>
          <p:nvPr>
            <p:ph idx="1"/>
          </p:nvPr>
        </p:nvPicPr>
        <p:blipFill>
          <a:blip r:embed="rId3"/>
          <a:stretch>
            <a:fillRect/>
          </a:stretch>
        </p:blipFill>
        <p:spPr>
          <a:xfrm>
            <a:off x="5638800" y="1676400"/>
            <a:ext cx="2561700" cy="4636560"/>
          </a:xfrm>
        </p:spPr>
      </p:pic>
      <p:sp>
        <p:nvSpPr>
          <p:cNvPr id="5" name="Cloud 4"/>
          <p:cNvSpPr/>
          <p:nvPr/>
        </p:nvSpPr>
        <p:spPr>
          <a:xfrm>
            <a:off x="762000" y="304800"/>
            <a:ext cx="4724400" cy="3505200"/>
          </a:xfrm>
          <a:prstGeom prst="cloud">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latin typeface="Times New Roman" pitchFamily="18" charset="0"/>
                <a:cs typeface="Times New Roman" pitchFamily="18" charset="0"/>
              </a:rPr>
              <a:t>Khi có dòng điện trong mạch ta có nhìn thấy các hạt mang điện, các êlectron chuyển động  không? Căn cứ vào đâu để biết có dòng điện chạy trong mạch?</a:t>
            </a:r>
            <a:endParaRPr lang="en-US" sz="2400" b="1" i="1" dirty="0">
              <a:solidFill>
                <a:schemeClr val="tx1"/>
              </a:solidFill>
              <a:latin typeface="Times New Roman" pitchFamily="18" charset="0"/>
              <a:cs typeface="Times New Roman" pitchFamily="18" charset="0"/>
            </a:endParaRPr>
          </a:p>
        </p:txBody>
      </p:sp>
      <p:sp>
        <p:nvSpPr>
          <p:cNvPr id="6" name="Rectangle 5"/>
          <p:cNvSpPr/>
          <p:nvPr/>
        </p:nvSpPr>
        <p:spPr>
          <a:xfrm>
            <a:off x="609600" y="4191000"/>
            <a:ext cx="5181600" cy="2362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2">
                    <a:lumMod val="75000"/>
                  </a:schemeClr>
                </a:solidFill>
                <a:latin typeface="Times New Roman" pitchFamily="18" charset="0"/>
                <a:cs typeface="Times New Roman" pitchFamily="18" charset="0"/>
              </a:rPr>
              <a:t>Khi có dòng điện chạy trong mạch ta không nhìn thấy các hạt mang điện , các electron chuyển động  mà dựa vào các tác dụng do dòng điện gây ra để nhận biết sự tồn tại của nó </a:t>
            </a:r>
            <a:endParaRPr lang="en-US" sz="2400" b="1" dirty="0">
              <a:solidFill>
                <a:schemeClr val="accent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0" y="5168900"/>
            <a:ext cx="2060575" cy="1689100"/>
            <a:chOff x="0" y="3256"/>
            <a:chExt cx="1298" cy="1064"/>
          </a:xfrm>
        </p:grpSpPr>
        <p:pic>
          <p:nvPicPr>
            <p:cNvPr id="13320" name="Picture 8"/>
            <p:cNvPicPr>
              <a:picLocks noChangeAspect="1" noChangeArrowheads="1"/>
            </p:cNvPicPr>
            <p:nvPr/>
          </p:nvPicPr>
          <p:blipFill>
            <a:blip r:embed="rId2"/>
            <a:srcRect/>
            <a:stretch>
              <a:fillRect/>
            </a:stretch>
          </p:blipFill>
          <p:spPr bwMode="auto">
            <a:xfrm>
              <a:off x="0" y="3256"/>
              <a:ext cx="1298" cy="1064"/>
            </a:xfrm>
            <a:prstGeom prst="rect">
              <a:avLst/>
            </a:prstGeom>
            <a:noFill/>
            <a:ln w="9525">
              <a:noFill/>
              <a:miter lim="800000"/>
              <a:headEnd/>
              <a:tailEnd/>
            </a:ln>
          </p:spPr>
        </p:pic>
        <p:sp>
          <p:nvSpPr>
            <p:cNvPr id="13321" name="Text Box 9"/>
            <p:cNvSpPr txBox="1">
              <a:spLocks noChangeArrowheads="1"/>
            </p:cNvSpPr>
            <p:nvPr/>
          </p:nvSpPr>
          <p:spPr bwMode="auto">
            <a:xfrm rot="10327660">
              <a:off x="272" y="3984"/>
              <a:ext cx="960" cy="192"/>
            </a:xfrm>
            <a:prstGeom prst="rect">
              <a:avLst/>
            </a:prstGeom>
            <a:noFill/>
            <a:ln w="9525">
              <a:noFill/>
              <a:miter lim="800000"/>
              <a:headEnd/>
              <a:tailEnd/>
            </a:ln>
          </p:spPr>
          <p:txBody>
            <a:bodyPr>
              <a:spAutoFit/>
            </a:bodyPr>
            <a:lstStyle/>
            <a:p>
              <a:pPr>
                <a:spcBef>
                  <a:spcPct val="50000"/>
                </a:spcBef>
              </a:pPr>
              <a:r>
                <a:rPr lang="en-US" sz="1400">
                  <a:solidFill>
                    <a:srgbClr val="FF0000"/>
                  </a:solidFill>
                </a:rPr>
                <a:t>TRAN LE HANH</a:t>
              </a:r>
            </a:p>
          </p:txBody>
        </p:sp>
      </p:grpSp>
      <p:pic>
        <p:nvPicPr>
          <p:cNvPr id="13315" name="Picture 10"/>
          <p:cNvPicPr>
            <a:picLocks noChangeAspect="1" noChangeArrowheads="1"/>
          </p:cNvPicPr>
          <p:nvPr/>
        </p:nvPicPr>
        <p:blipFill>
          <a:blip r:embed="rId3"/>
          <a:srcRect/>
          <a:stretch>
            <a:fillRect/>
          </a:stretch>
        </p:blipFill>
        <p:spPr bwMode="auto">
          <a:xfrm>
            <a:off x="7546975" y="0"/>
            <a:ext cx="1597025" cy="1547813"/>
          </a:xfrm>
          <a:prstGeom prst="rect">
            <a:avLst/>
          </a:prstGeom>
          <a:noFill/>
          <a:ln w="9525">
            <a:noFill/>
            <a:miter lim="800000"/>
            <a:headEnd/>
            <a:tailEnd/>
          </a:ln>
        </p:spPr>
      </p:pic>
      <p:grpSp>
        <p:nvGrpSpPr>
          <p:cNvPr id="3" name="Group 32"/>
          <p:cNvGrpSpPr>
            <a:grpSpLocks/>
          </p:cNvGrpSpPr>
          <p:nvPr/>
        </p:nvGrpSpPr>
        <p:grpSpPr bwMode="auto">
          <a:xfrm>
            <a:off x="304800" y="838200"/>
            <a:ext cx="8458200" cy="4506913"/>
            <a:chOff x="864" y="1920"/>
            <a:chExt cx="3888" cy="2359"/>
          </a:xfrm>
        </p:grpSpPr>
        <p:sp>
          <p:nvSpPr>
            <p:cNvPr id="13318" name="Text Box 29"/>
            <p:cNvSpPr txBox="1">
              <a:spLocks noChangeArrowheads="1"/>
            </p:cNvSpPr>
            <p:nvPr/>
          </p:nvSpPr>
          <p:spPr bwMode="auto">
            <a:xfrm>
              <a:off x="864" y="2592"/>
              <a:ext cx="3888" cy="1687"/>
            </a:xfrm>
            <a:prstGeom prst="rect">
              <a:avLst/>
            </a:prstGeom>
            <a:noFill/>
            <a:ln w="9525">
              <a:noFill/>
              <a:miter lim="800000"/>
              <a:headEnd/>
              <a:tailEnd/>
            </a:ln>
          </p:spPr>
          <p:txBody>
            <a:bodyPr>
              <a:spAutoFit/>
            </a:bodyPr>
            <a:lstStyle/>
            <a:p>
              <a:pPr>
                <a:spcBef>
                  <a:spcPct val="50000"/>
                </a:spcBef>
                <a:buFontTx/>
                <a:buChar char="-"/>
              </a:pPr>
              <a:r>
                <a:rPr lang="en-US" sz="2400" b="1" i="1" dirty="0">
                  <a:latin typeface="Times New Roman" pitchFamily="18" charset="0"/>
                  <a:cs typeface="Times New Roman" pitchFamily="18" charset="0"/>
                </a:rPr>
                <a:t> Học thuộc bài. Làm bài tập sách bài tập.</a:t>
              </a:r>
            </a:p>
            <a:p>
              <a:pPr>
                <a:spcBef>
                  <a:spcPct val="50000"/>
                </a:spcBef>
                <a:buFontTx/>
                <a:buChar char="-"/>
              </a:pPr>
              <a:r>
                <a:rPr lang="en-US" sz="2400" b="1" i="1" dirty="0">
                  <a:latin typeface="Times New Roman" pitchFamily="18" charset="0"/>
                  <a:cs typeface="Times New Roman" pitchFamily="18" charset="0"/>
                </a:rPr>
                <a:t> Tìm hiểu thêm các dụng cụ, thiết bị hoạt động dựa vào tác dụng nhiệt và tác dụng phát sáng của dòng điện.</a:t>
              </a:r>
            </a:p>
            <a:p>
              <a:pPr>
                <a:spcBef>
                  <a:spcPct val="50000"/>
                </a:spcBef>
                <a:buFontTx/>
                <a:buChar char="-"/>
              </a:pPr>
              <a:r>
                <a:rPr lang="en-US" sz="2400" b="1" i="1" dirty="0">
                  <a:latin typeface="Times New Roman" pitchFamily="18" charset="0"/>
                  <a:cs typeface="Times New Roman" pitchFamily="18" charset="0"/>
                </a:rPr>
                <a:t> Đọc bài 23: Tác dụng từ, tác dụng sinh lí và tác dụng hóa học của dòng điện</a:t>
              </a:r>
            </a:p>
          </p:txBody>
        </p:sp>
        <p:sp>
          <p:nvSpPr>
            <p:cNvPr id="13319" name="Text Box 31"/>
            <p:cNvSpPr txBox="1">
              <a:spLocks noChangeArrowheads="1"/>
            </p:cNvSpPr>
            <p:nvPr/>
          </p:nvSpPr>
          <p:spPr bwMode="auto">
            <a:xfrm>
              <a:off x="1565" y="1920"/>
              <a:ext cx="2419" cy="306"/>
            </a:xfrm>
            <a:prstGeom prst="rect">
              <a:avLst/>
            </a:prstGeom>
            <a:noFill/>
            <a:ln w="9525">
              <a:noFill/>
              <a:miter lim="800000"/>
              <a:headEnd/>
              <a:tailEnd/>
            </a:ln>
          </p:spPr>
          <p:txBody>
            <a:bodyPr wrap="square">
              <a:spAutoFit/>
            </a:bodyPr>
            <a:lstStyle/>
            <a:p>
              <a:pPr>
                <a:spcBef>
                  <a:spcPct val="50000"/>
                </a:spcBef>
              </a:pPr>
              <a:r>
                <a:rPr lang="en-US" sz="3200" b="1" dirty="0">
                  <a:solidFill>
                    <a:schemeClr val="accent2">
                      <a:lumMod val="60000"/>
                      <a:lumOff val="40000"/>
                    </a:schemeClr>
                  </a:solidFill>
                  <a:latin typeface="Times New Roman" pitchFamily="18" charset="0"/>
                  <a:cs typeface="Times New Roman" pitchFamily="18" charset="0"/>
                </a:rPr>
                <a:t>HƯỚNG DẪN VỀ NHÀ</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9"/>
          <p:cNvGrpSpPr>
            <a:grpSpLocks/>
          </p:cNvGrpSpPr>
          <p:nvPr/>
        </p:nvGrpSpPr>
        <p:grpSpPr bwMode="auto">
          <a:xfrm>
            <a:off x="3048000" y="2895600"/>
            <a:ext cx="1295400" cy="1033463"/>
            <a:chOff x="3232" y="1248"/>
            <a:chExt cx="912" cy="987"/>
          </a:xfrm>
        </p:grpSpPr>
        <p:pic>
          <p:nvPicPr>
            <p:cNvPr id="3093" name="Picture 11" descr="mỏ hản điện"/>
            <p:cNvPicPr>
              <a:picLocks noChangeAspect="1" noChangeArrowheads="1"/>
            </p:cNvPicPr>
            <p:nvPr/>
          </p:nvPicPr>
          <p:blipFill>
            <a:blip r:embed="rId2"/>
            <a:srcRect/>
            <a:stretch>
              <a:fillRect/>
            </a:stretch>
          </p:blipFill>
          <p:spPr bwMode="auto">
            <a:xfrm>
              <a:off x="3264" y="1248"/>
              <a:ext cx="816" cy="816"/>
            </a:xfrm>
            <a:prstGeom prst="rect">
              <a:avLst/>
            </a:prstGeom>
            <a:noFill/>
            <a:ln w="9525">
              <a:noFill/>
              <a:miter lim="800000"/>
              <a:headEnd/>
              <a:tailEnd/>
            </a:ln>
          </p:spPr>
        </p:pic>
        <p:sp>
          <p:nvSpPr>
            <p:cNvPr id="3094" name="Text Box 15"/>
            <p:cNvSpPr txBox="1">
              <a:spLocks noChangeArrowheads="1"/>
            </p:cNvSpPr>
            <p:nvPr/>
          </p:nvSpPr>
          <p:spPr bwMode="auto">
            <a:xfrm>
              <a:off x="3232" y="2004"/>
              <a:ext cx="912" cy="231"/>
            </a:xfrm>
            <a:prstGeom prst="rect">
              <a:avLst/>
            </a:prstGeom>
            <a:noFill/>
            <a:ln w="9525">
              <a:noFill/>
              <a:miter lim="800000"/>
              <a:headEnd/>
              <a:tailEnd/>
            </a:ln>
          </p:spPr>
          <p:txBody>
            <a:bodyPr>
              <a:spAutoFit/>
            </a:bodyPr>
            <a:lstStyle/>
            <a:p>
              <a:pPr algn="ctr">
                <a:spcBef>
                  <a:spcPct val="50000"/>
                </a:spcBef>
              </a:pPr>
              <a:r>
                <a:rPr lang="en-US" sz="1800" dirty="0"/>
                <a:t>Mỏ hàn điện</a:t>
              </a:r>
            </a:p>
          </p:txBody>
        </p:sp>
      </p:grpSp>
      <p:grpSp>
        <p:nvGrpSpPr>
          <p:cNvPr id="4" name="Group 18"/>
          <p:cNvGrpSpPr>
            <a:grpSpLocks/>
          </p:cNvGrpSpPr>
          <p:nvPr/>
        </p:nvGrpSpPr>
        <p:grpSpPr bwMode="auto">
          <a:xfrm>
            <a:off x="914400" y="2514600"/>
            <a:ext cx="1600200" cy="1552437"/>
            <a:chOff x="1824" y="1424"/>
            <a:chExt cx="1296" cy="1096"/>
          </a:xfrm>
        </p:grpSpPr>
        <p:pic>
          <p:nvPicPr>
            <p:cNvPr id="3091" name="Picture 17" descr="bếp điện"/>
            <p:cNvPicPr>
              <a:picLocks noChangeAspect="1" noChangeArrowheads="1"/>
            </p:cNvPicPr>
            <p:nvPr/>
          </p:nvPicPr>
          <p:blipFill>
            <a:blip r:embed="rId3"/>
            <a:srcRect/>
            <a:stretch>
              <a:fillRect/>
            </a:stretch>
          </p:blipFill>
          <p:spPr bwMode="auto">
            <a:xfrm>
              <a:off x="1824" y="1424"/>
              <a:ext cx="1296" cy="891"/>
            </a:xfrm>
            <a:prstGeom prst="rect">
              <a:avLst/>
            </a:prstGeom>
            <a:noFill/>
            <a:ln w="9525">
              <a:noFill/>
              <a:miter lim="800000"/>
              <a:headEnd/>
              <a:tailEnd/>
            </a:ln>
          </p:spPr>
        </p:pic>
        <p:sp>
          <p:nvSpPr>
            <p:cNvPr id="3092" name="Text Box 14"/>
            <p:cNvSpPr txBox="1">
              <a:spLocks noChangeArrowheads="1"/>
            </p:cNvSpPr>
            <p:nvPr/>
          </p:nvSpPr>
          <p:spPr bwMode="auto">
            <a:xfrm>
              <a:off x="2016" y="2064"/>
              <a:ext cx="720" cy="456"/>
            </a:xfrm>
            <a:prstGeom prst="rect">
              <a:avLst/>
            </a:prstGeom>
            <a:noFill/>
            <a:ln w="9525">
              <a:noFill/>
              <a:miter lim="800000"/>
              <a:headEnd/>
              <a:tailEnd/>
            </a:ln>
          </p:spPr>
          <p:txBody>
            <a:bodyPr>
              <a:spAutoFit/>
            </a:bodyPr>
            <a:lstStyle/>
            <a:p>
              <a:pPr algn="ctr">
                <a:spcBef>
                  <a:spcPct val="50000"/>
                </a:spcBef>
              </a:pPr>
              <a:r>
                <a:rPr lang="en-US" sz="1800" dirty="0">
                  <a:latin typeface="Times New Roman" pitchFamily="18" charset="0"/>
                  <a:cs typeface="Times New Roman" pitchFamily="18" charset="0"/>
                </a:rPr>
                <a:t>Bếp </a:t>
              </a:r>
              <a:r>
                <a:rPr lang="en-US" sz="1800" dirty="0" smtClean="0">
                  <a:latin typeface="Times New Roman" pitchFamily="18" charset="0"/>
                  <a:cs typeface="Times New Roman" pitchFamily="18" charset="0"/>
                </a:rPr>
                <a:t>điện</a:t>
              </a:r>
              <a:endParaRPr lang="en-US" sz="1800" dirty="0">
                <a:latin typeface="Times New Roman" pitchFamily="18" charset="0"/>
                <a:cs typeface="Times New Roman" pitchFamily="18" charset="0"/>
              </a:endParaRPr>
            </a:p>
          </p:txBody>
        </p:sp>
      </p:grpSp>
      <p:grpSp>
        <p:nvGrpSpPr>
          <p:cNvPr id="5" name="Group 20"/>
          <p:cNvGrpSpPr>
            <a:grpSpLocks/>
          </p:cNvGrpSpPr>
          <p:nvPr/>
        </p:nvGrpSpPr>
        <p:grpSpPr bwMode="auto">
          <a:xfrm>
            <a:off x="4800600" y="2819400"/>
            <a:ext cx="1524000" cy="1192213"/>
            <a:chOff x="4416" y="1496"/>
            <a:chExt cx="960" cy="895"/>
          </a:xfrm>
        </p:grpSpPr>
        <p:pic>
          <p:nvPicPr>
            <p:cNvPr id="3089" name="Picture 16" descr="bàn ủi điện1"/>
            <p:cNvPicPr>
              <a:picLocks noChangeAspect="1" noChangeArrowheads="1"/>
            </p:cNvPicPr>
            <p:nvPr/>
          </p:nvPicPr>
          <p:blipFill>
            <a:blip r:embed="rId4" cstate="print"/>
            <a:srcRect/>
            <a:stretch>
              <a:fillRect/>
            </a:stretch>
          </p:blipFill>
          <p:spPr bwMode="auto">
            <a:xfrm>
              <a:off x="4416" y="1496"/>
              <a:ext cx="960" cy="816"/>
            </a:xfrm>
            <a:prstGeom prst="rect">
              <a:avLst/>
            </a:prstGeom>
            <a:noFill/>
            <a:ln w="9525">
              <a:noFill/>
              <a:miter lim="800000"/>
              <a:headEnd/>
              <a:tailEnd/>
            </a:ln>
          </p:spPr>
        </p:pic>
        <p:sp>
          <p:nvSpPr>
            <p:cNvPr id="3090" name="Text Box 13"/>
            <p:cNvSpPr txBox="1">
              <a:spLocks noChangeArrowheads="1"/>
            </p:cNvSpPr>
            <p:nvPr/>
          </p:nvSpPr>
          <p:spPr bwMode="auto">
            <a:xfrm>
              <a:off x="4464" y="2160"/>
              <a:ext cx="816" cy="231"/>
            </a:xfrm>
            <a:prstGeom prst="rect">
              <a:avLst/>
            </a:prstGeom>
            <a:noFill/>
            <a:ln w="9525">
              <a:noFill/>
              <a:miter lim="800000"/>
              <a:headEnd/>
              <a:tailEnd/>
            </a:ln>
          </p:spPr>
          <p:txBody>
            <a:bodyPr>
              <a:spAutoFit/>
            </a:bodyPr>
            <a:lstStyle/>
            <a:p>
              <a:pPr algn="ctr">
                <a:spcBef>
                  <a:spcPct val="50000"/>
                </a:spcBef>
              </a:pPr>
              <a:r>
                <a:rPr lang="en-US" sz="1800"/>
                <a:t>Bàn là điện</a:t>
              </a:r>
            </a:p>
          </p:txBody>
        </p:sp>
      </p:grpSp>
      <p:grpSp>
        <p:nvGrpSpPr>
          <p:cNvPr id="6" name="Group 22"/>
          <p:cNvGrpSpPr>
            <a:grpSpLocks/>
          </p:cNvGrpSpPr>
          <p:nvPr/>
        </p:nvGrpSpPr>
        <p:grpSpPr bwMode="auto">
          <a:xfrm>
            <a:off x="609601" y="4419601"/>
            <a:ext cx="1752600" cy="1752600"/>
            <a:chOff x="3120" y="2310"/>
            <a:chExt cx="1290" cy="1290"/>
          </a:xfrm>
        </p:grpSpPr>
        <p:pic>
          <p:nvPicPr>
            <p:cNvPr id="3087" name="Picture 12" descr="nồi cơm điện"/>
            <p:cNvPicPr>
              <a:picLocks noChangeAspect="1" noChangeArrowheads="1"/>
            </p:cNvPicPr>
            <p:nvPr/>
          </p:nvPicPr>
          <p:blipFill>
            <a:blip r:embed="rId5"/>
            <a:srcRect/>
            <a:stretch>
              <a:fillRect/>
            </a:stretch>
          </p:blipFill>
          <p:spPr bwMode="auto">
            <a:xfrm>
              <a:off x="3120" y="2310"/>
              <a:ext cx="1290" cy="1290"/>
            </a:xfrm>
            <a:prstGeom prst="rect">
              <a:avLst/>
            </a:prstGeom>
            <a:noFill/>
            <a:ln w="9525">
              <a:noFill/>
              <a:miter lim="800000"/>
              <a:headEnd/>
              <a:tailEnd/>
            </a:ln>
          </p:spPr>
        </p:pic>
        <p:sp>
          <p:nvSpPr>
            <p:cNvPr id="3088" name="Text Box 21"/>
            <p:cNvSpPr txBox="1">
              <a:spLocks noChangeArrowheads="1"/>
            </p:cNvSpPr>
            <p:nvPr/>
          </p:nvSpPr>
          <p:spPr bwMode="auto">
            <a:xfrm>
              <a:off x="3312" y="3264"/>
              <a:ext cx="960" cy="231"/>
            </a:xfrm>
            <a:prstGeom prst="rect">
              <a:avLst/>
            </a:prstGeom>
            <a:noFill/>
            <a:ln w="9525">
              <a:noFill/>
              <a:miter lim="800000"/>
              <a:headEnd/>
              <a:tailEnd/>
            </a:ln>
          </p:spPr>
          <p:txBody>
            <a:bodyPr>
              <a:spAutoFit/>
            </a:bodyPr>
            <a:lstStyle/>
            <a:p>
              <a:pPr>
                <a:spcBef>
                  <a:spcPct val="50000"/>
                </a:spcBef>
              </a:pPr>
              <a:r>
                <a:rPr lang="en-US" sz="1800"/>
                <a:t>Nồi cơm điện</a:t>
              </a:r>
            </a:p>
          </p:txBody>
        </p:sp>
      </p:grpSp>
      <p:grpSp>
        <p:nvGrpSpPr>
          <p:cNvPr id="7" name="Group 29"/>
          <p:cNvGrpSpPr>
            <a:grpSpLocks/>
          </p:cNvGrpSpPr>
          <p:nvPr/>
        </p:nvGrpSpPr>
        <p:grpSpPr bwMode="auto">
          <a:xfrm>
            <a:off x="2743200" y="4724400"/>
            <a:ext cx="1524000" cy="1433513"/>
            <a:chOff x="3120" y="2544"/>
            <a:chExt cx="960" cy="903"/>
          </a:xfrm>
        </p:grpSpPr>
        <p:pic>
          <p:nvPicPr>
            <p:cNvPr id="3085" name="Picture 25" descr="máy sấy tóc"/>
            <p:cNvPicPr>
              <a:picLocks noChangeAspect="1" noChangeArrowheads="1"/>
            </p:cNvPicPr>
            <p:nvPr/>
          </p:nvPicPr>
          <p:blipFill>
            <a:blip r:embed="rId6"/>
            <a:srcRect t="14999" b="10001"/>
            <a:stretch>
              <a:fillRect/>
            </a:stretch>
          </p:blipFill>
          <p:spPr bwMode="auto">
            <a:xfrm>
              <a:off x="3120" y="2544"/>
              <a:ext cx="909" cy="720"/>
            </a:xfrm>
            <a:prstGeom prst="rect">
              <a:avLst/>
            </a:prstGeom>
            <a:noFill/>
            <a:ln w="9525">
              <a:noFill/>
              <a:miter lim="800000"/>
              <a:headEnd/>
              <a:tailEnd/>
            </a:ln>
          </p:spPr>
        </p:pic>
        <p:sp>
          <p:nvSpPr>
            <p:cNvPr id="3086" name="Text Box 28"/>
            <p:cNvSpPr txBox="1">
              <a:spLocks noChangeArrowheads="1"/>
            </p:cNvSpPr>
            <p:nvPr/>
          </p:nvSpPr>
          <p:spPr bwMode="auto">
            <a:xfrm>
              <a:off x="3216" y="3216"/>
              <a:ext cx="864" cy="231"/>
            </a:xfrm>
            <a:prstGeom prst="rect">
              <a:avLst/>
            </a:prstGeom>
            <a:noFill/>
            <a:ln w="9525">
              <a:noFill/>
              <a:miter lim="800000"/>
              <a:headEnd/>
              <a:tailEnd/>
            </a:ln>
          </p:spPr>
          <p:txBody>
            <a:bodyPr>
              <a:spAutoFit/>
            </a:bodyPr>
            <a:lstStyle/>
            <a:p>
              <a:pPr>
                <a:spcBef>
                  <a:spcPct val="50000"/>
                </a:spcBef>
              </a:pPr>
              <a:r>
                <a:rPr lang="en-US" sz="1800"/>
                <a:t>Máy sấy tóc</a:t>
              </a:r>
            </a:p>
          </p:txBody>
        </p:sp>
      </p:grpSp>
      <p:grpSp>
        <p:nvGrpSpPr>
          <p:cNvPr id="8" name="Group 32"/>
          <p:cNvGrpSpPr>
            <a:grpSpLocks/>
          </p:cNvGrpSpPr>
          <p:nvPr/>
        </p:nvGrpSpPr>
        <p:grpSpPr bwMode="auto">
          <a:xfrm>
            <a:off x="4876800" y="4572000"/>
            <a:ext cx="1600200" cy="1585913"/>
            <a:chOff x="4176" y="2640"/>
            <a:chExt cx="1392" cy="1191"/>
          </a:xfrm>
        </p:grpSpPr>
        <p:pic>
          <p:nvPicPr>
            <p:cNvPr id="3083" name="Picture 30" descr="lò nướng"/>
            <p:cNvPicPr>
              <a:picLocks noChangeAspect="1" noChangeArrowheads="1"/>
            </p:cNvPicPr>
            <p:nvPr/>
          </p:nvPicPr>
          <p:blipFill>
            <a:blip r:embed="rId7" cstate="print"/>
            <a:srcRect t="13792" b="6897"/>
            <a:stretch>
              <a:fillRect/>
            </a:stretch>
          </p:blipFill>
          <p:spPr bwMode="auto">
            <a:xfrm>
              <a:off x="4176" y="2640"/>
              <a:ext cx="1392" cy="1104"/>
            </a:xfrm>
            <a:prstGeom prst="rect">
              <a:avLst/>
            </a:prstGeom>
            <a:noFill/>
            <a:ln w="9525">
              <a:noFill/>
              <a:miter lim="800000"/>
              <a:headEnd/>
              <a:tailEnd/>
            </a:ln>
          </p:spPr>
        </p:pic>
        <p:sp>
          <p:nvSpPr>
            <p:cNvPr id="3084" name="Text Box 31"/>
            <p:cNvSpPr txBox="1">
              <a:spLocks noChangeArrowheads="1"/>
            </p:cNvSpPr>
            <p:nvPr/>
          </p:nvSpPr>
          <p:spPr bwMode="auto">
            <a:xfrm>
              <a:off x="4368" y="3600"/>
              <a:ext cx="768" cy="231"/>
            </a:xfrm>
            <a:prstGeom prst="rect">
              <a:avLst/>
            </a:prstGeom>
            <a:noFill/>
            <a:ln w="9525">
              <a:noFill/>
              <a:miter lim="800000"/>
              <a:headEnd/>
              <a:tailEnd/>
            </a:ln>
          </p:spPr>
          <p:txBody>
            <a:bodyPr>
              <a:spAutoFit/>
            </a:bodyPr>
            <a:lstStyle/>
            <a:p>
              <a:pPr>
                <a:spcBef>
                  <a:spcPct val="50000"/>
                </a:spcBef>
              </a:pPr>
              <a:r>
                <a:rPr lang="en-US" sz="1800"/>
                <a:t>Lò nướng</a:t>
              </a:r>
            </a:p>
          </p:txBody>
        </p:sp>
      </p:grpSp>
      <p:sp>
        <p:nvSpPr>
          <p:cNvPr id="25" name="Rectangle 24"/>
          <p:cNvSpPr/>
          <p:nvPr/>
        </p:nvSpPr>
        <p:spPr>
          <a:xfrm>
            <a:off x="228600" y="228600"/>
            <a:ext cx="8610601" cy="7481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accent3">
                    <a:lumMod val="50000"/>
                  </a:schemeClr>
                </a:solidFill>
                <a:latin typeface="Times New Roman" pitchFamily="18" charset="0"/>
                <a:cs typeface="Times New Roman" pitchFamily="18" charset="0"/>
              </a:rPr>
              <a:t>TIẾT 23.TÁC </a:t>
            </a:r>
            <a:r>
              <a:rPr lang="en-US" sz="2400" b="1" dirty="0" smtClean="0">
                <a:solidFill>
                  <a:schemeClr val="accent3">
                    <a:lumMod val="50000"/>
                  </a:schemeClr>
                </a:solidFill>
                <a:latin typeface="Times New Roman" pitchFamily="18" charset="0"/>
                <a:cs typeface="Times New Roman" pitchFamily="18" charset="0"/>
              </a:rPr>
              <a:t>DỤNG NHIỆT VÀ TÁC DỤNG PHÁT SÁNG CỦA DÒNG ĐIỆN</a:t>
            </a:r>
            <a:endParaRPr lang="en-US" sz="2400" b="1" dirty="0">
              <a:solidFill>
                <a:schemeClr val="accent3">
                  <a:lumMod val="50000"/>
                </a:schemeClr>
              </a:solidFill>
              <a:latin typeface="Times New Roman" pitchFamily="18" charset="0"/>
              <a:cs typeface="Times New Roman" pitchFamily="18" charset="0"/>
            </a:endParaRPr>
          </a:p>
        </p:txBody>
      </p:sp>
      <p:sp>
        <p:nvSpPr>
          <p:cNvPr id="26" name="Text Box 7"/>
          <p:cNvSpPr txBox="1">
            <a:spLocks noChangeArrowheads="1"/>
          </p:cNvSpPr>
          <p:nvPr/>
        </p:nvSpPr>
        <p:spPr bwMode="auto">
          <a:xfrm>
            <a:off x="533400" y="1066800"/>
            <a:ext cx="7467600" cy="1384995"/>
          </a:xfrm>
          <a:prstGeom prst="rect">
            <a:avLst/>
          </a:prstGeom>
          <a:noFill/>
          <a:ln w="9525">
            <a:noFill/>
            <a:miter lim="800000"/>
            <a:headEnd/>
            <a:tailEnd/>
          </a:ln>
          <a:effectLst/>
        </p:spPr>
        <p:txBody>
          <a:bodyPr>
            <a:spAutoFit/>
          </a:bodyPr>
          <a:lstStyle/>
          <a:p>
            <a:pPr algn="just">
              <a:spcBef>
                <a:spcPct val="50000"/>
              </a:spcBef>
            </a:pPr>
            <a:r>
              <a:rPr lang="en-US" sz="2400" dirty="0">
                <a:solidFill>
                  <a:schemeClr val="accent3">
                    <a:lumMod val="75000"/>
                  </a:schemeClr>
                </a:solidFill>
                <a:latin typeface="Times New Roman" pitchFamily="18" charset="0"/>
                <a:cs typeface="Times New Roman" pitchFamily="18" charset="0"/>
              </a:rPr>
              <a:t>   </a:t>
            </a:r>
            <a:r>
              <a:rPr lang="en-US" sz="2400" b="1" dirty="0" smtClean="0">
                <a:solidFill>
                  <a:schemeClr val="accent3">
                    <a:lumMod val="75000"/>
                  </a:schemeClr>
                </a:solidFill>
                <a:latin typeface="Times New Roman" pitchFamily="18" charset="0"/>
                <a:cs typeface="Times New Roman" pitchFamily="18" charset="0"/>
              </a:rPr>
              <a:t>I. TÁC DỤNG NHIỆT</a:t>
            </a:r>
          </a:p>
          <a:p>
            <a:pPr algn="just">
              <a:spcBef>
                <a:spcPct val="50000"/>
              </a:spcBef>
            </a:pPr>
            <a:r>
              <a:rPr lang="en-US" sz="2400" b="1" dirty="0" smtClean="0">
                <a:solidFill>
                  <a:srgbClr val="FF0000"/>
                </a:solidFill>
                <a:latin typeface="Times New Roman" pitchFamily="18" charset="0"/>
                <a:cs typeface="Times New Roman" pitchFamily="18" charset="0"/>
              </a:rPr>
              <a:t> C1 </a:t>
            </a:r>
            <a:r>
              <a:rPr lang="en-US" sz="2400" dirty="0" smtClean="0">
                <a:latin typeface="Times New Roman" pitchFamily="18" charset="0"/>
                <a:cs typeface="Times New Roman" pitchFamily="18" charset="0"/>
              </a:rPr>
              <a:t>: Kể </a:t>
            </a:r>
            <a:r>
              <a:rPr lang="en-US" sz="2400" dirty="0">
                <a:latin typeface="Times New Roman" pitchFamily="18" charset="0"/>
                <a:cs typeface="Times New Roman" pitchFamily="18" charset="0"/>
              </a:rPr>
              <a:t>tên một số dụng cụ, thiết bị sử dụng điện nào thường dùng được đốt nóng khi có dòng điện chạy qua?</a:t>
            </a:r>
          </a:p>
        </p:txBody>
      </p:sp>
      <p:pic>
        <p:nvPicPr>
          <p:cNvPr id="27" name="Picture 17" descr="den soi dot"/>
          <p:cNvPicPr>
            <a:picLocks noChangeAspect="1" noChangeArrowheads="1"/>
          </p:cNvPicPr>
          <p:nvPr/>
        </p:nvPicPr>
        <p:blipFill>
          <a:blip r:embed="rId8"/>
          <a:srcRect/>
          <a:stretch>
            <a:fillRect/>
          </a:stretch>
        </p:blipFill>
        <p:spPr bwMode="auto">
          <a:xfrm>
            <a:off x="6858000" y="2590800"/>
            <a:ext cx="1676400" cy="1502979"/>
          </a:xfrm>
          <a:prstGeom prst="rect">
            <a:avLst/>
          </a:prstGeom>
          <a:noFill/>
          <a:ln w="9525">
            <a:noFill/>
            <a:miter lim="800000"/>
            <a:headEnd/>
            <a:tailEnd/>
          </a:ln>
        </p:spPr>
      </p:pic>
      <p:pic>
        <p:nvPicPr>
          <p:cNvPr id="28" name="Picture 18" descr="am dien"/>
          <p:cNvPicPr>
            <a:picLocks noChangeAspect="1" noChangeArrowheads="1"/>
          </p:cNvPicPr>
          <p:nvPr/>
        </p:nvPicPr>
        <p:blipFill>
          <a:blip r:embed="rId9"/>
          <a:srcRect/>
          <a:stretch>
            <a:fillRect/>
          </a:stretch>
        </p:blipFill>
        <p:spPr bwMode="auto">
          <a:xfrm>
            <a:off x="6553200" y="4648200"/>
            <a:ext cx="2287438" cy="1638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par>
                                <p:cTn id="11" presetID="4"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par>
                                <p:cTn id="14" presetID="4"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500"/>
                                        <p:tgtEl>
                                          <p:spTgt spid="6"/>
                                        </p:tgtEl>
                                      </p:cBhvr>
                                    </p:animEffect>
                                  </p:childTnLst>
                                </p:cTn>
                              </p:par>
                              <p:par>
                                <p:cTn id="17" presetID="4"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in)">
                                      <p:cBhvr>
                                        <p:cTn id="19" dur="500"/>
                                        <p:tgtEl>
                                          <p:spTgt spid="7"/>
                                        </p:tgtEl>
                                      </p:cBhvr>
                                    </p:animEffect>
                                  </p:childTnLst>
                                </p:cTn>
                              </p:par>
                              <p:par>
                                <p:cTn id="20" presetID="4"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linds(horizontal)">
                                      <p:cBhvr>
                                        <p:cTn id="27" dur="500"/>
                                        <p:tgtEl>
                                          <p:spTgt spid="27"/>
                                        </p:tgtEl>
                                      </p:cBhvr>
                                    </p:animEffect>
                                  </p:childTnLst>
                                </p:cTn>
                              </p:par>
                            </p:childTnLst>
                          </p:cTn>
                        </p:par>
                        <p:par>
                          <p:cTn id="28" fill="hold">
                            <p:stCondLst>
                              <p:cond delay="500"/>
                            </p:stCondLst>
                            <p:childTnLst>
                              <p:par>
                                <p:cTn id="29" presetID="4" presetClass="entr" presetSubtype="16"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ox(in)">
                                      <p:cBhvr>
                                        <p:cTn id="31"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3"/>
          <p:cNvSpPr>
            <a:spLocks noChangeShapeType="1"/>
          </p:cNvSpPr>
          <p:nvPr/>
        </p:nvSpPr>
        <p:spPr bwMode="auto">
          <a:xfrm>
            <a:off x="4495800" y="1219200"/>
            <a:ext cx="0" cy="5181600"/>
          </a:xfrm>
          <a:prstGeom prst="line">
            <a:avLst/>
          </a:prstGeom>
          <a:noFill/>
          <a:ln w="9525">
            <a:solidFill>
              <a:schemeClr val="tx1"/>
            </a:solidFill>
            <a:round/>
            <a:headEnd/>
            <a:tailEnd/>
          </a:ln>
          <a:effectLst/>
        </p:spPr>
        <p:txBody>
          <a:bodyPr/>
          <a:lstStyle/>
          <a:p>
            <a:endParaRPr lang="en-US"/>
          </a:p>
        </p:txBody>
      </p:sp>
      <p:sp>
        <p:nvSpPr>
          <p:cNvPr id="7172" name="Text Box 4"/>
          <p:cNvSpPr txBox="1">
            <a:spLocks noChangeArrowheads="1"/>
          </p:cNvSpPr>
          <p:nvPr/>
        </p:nvSpPr>
        <p:spPr bwMode="auto">
          <a:xfrm>
            <a:off x="0" y="533400"/>
            <a:ext cx="4419600" cy="1384995"/>
          </a:xfrm>
          <a:prstGeom prst="rect">
            <a:avLst/>
          </a:prstGeom>
          <a:noFill/>
          <a:ln w="9525">
            <a:noFill/>
            <a:miter lim="800000"/>
            <a:headEnd/>
            <a:tailEnd/>
          </a:ln>
          <a:effectLst/>
        </p:spPr>
        <p:txBody>
          <a:bodyPr wrap="square">
            <a:spAutoFit/>
          </a:bodyPr>
          <a:lstStyle/>
          <a:p>
            <a:pPr>
              <a:spcBef>
                <a:spcPct val="50000"/>
              </a:spcBef>
            </a:pPr>
            <a:r>
              <a:rPr lang="en-US" sz="2800" b="1" dirty="0" smtClean="0">
                <a:solidFill>
                  <a:srgbClr val="FF0000"/>
                </a:solidFill>
                <a:latin typeface="Times New Roman" pitchFamily="18" charset="0"/>
                <a:cs typeface="Times New Roman" pitchFamily="18" charset="0"/>
              </a:rPr>
              <a:t>C2</a:t>
            </a:r>
            <a:r>
              <a:rPr lang="en-US" sz="2800" dirty="0" smtClean="0">
                <a:latin typeface=".VnTime" pitchFamily="34" charset="0"/>
              </a:rPr>
              <a:t> : H·y </a:t>
            </a:r>
            <a:r>
              <a:rPr lang="en-US" sz="2800" dirty="0">
                <a:latin typeface=".VnTime" pitchFamily="34" charset="0"/>
              </a:rPr>
              <a:t>cho biÕt trong h×nh 22.1 cã nh÷ng bé phËn m¹ch ®iÖn g×? </a:t>
            </a:r>
          </a:p>
        </p:txBody>
      </p:sp>
      <p:grpSp>
        <p:nvGrpSpPr>
          <p:cNvPr id="2" name="Group 5"/>
          <p:cNvGrpSpPr>
            <a:grpSpLocks/>
          </p:cNvGrpSpPr>
          <p:nvPr/>
        </p:nvGrpSpPr>
        <p:grpSpPr bwMode="auto">
          <a:xfrm>
            <a:off x="5029200" y="914400"/>
            <a:ext cx="3090863" cy="1600200"/>
            <a:chOff x="3264" y="1104"/>
            <a:chExt cx="1947" cy="1008"/>
          </a:xfrm>
        </p:grpSpPr>
        <p:sp>
          <p:nvSpPr>
            <p:cNvPr id="6186" name="Line 6"/>
            <p:cNvSpPr>
              <a:spLocks noChangeShapeType="1"/>
            </p:cNvSpPr>
            <p:nvPr/>
          </p:nvSpPr>
          <p:spPr bwMode="auto">
            <a:xfrm>
              <a:off x="4272" y="1824"/>
              <a:ext cx="0" cy="288"/>
            </a:xfrm>
            <a:prstGeom prst="line">
              <a:avLst/>
            </a:prstGeom>
            <a:noFill/>
            <a:ln w="28575">
              <a:solidFill>
                <a:schemeClr val="tx1"/>
              </a:solidFill>
              <a:round/>
              <a:headEnd/>
              <a:tailEnd/>
            </a:ln>
            <a:effectLst/>
          </p:spPr>
          <p:txBody>
            <a:bodyPr/>
            <a:lstStyle/>
            <a:p>
              <a:endParaRPr lang="en-US"/>
            </a:p>
          </p:txBody>
        </p:sp>
        <p:sp>
          <p:nvSpPr>
            <p:cNvPr id="6187" name="Line 7"/>
            <p:cNvSpPr>
              <a:spLocks noChangeShapeType="1"/>
            </p:cNvSpPr>
            <p:nvPr/>
          </p:nvSpPr>
          <p:spPr bwMode="auto">
            <a:xfrm>
              <a:off x="4176" y="1920"/>
              <a:ext cx="0" cy="144"/>
            </a:xfrm>
            <a:prstGeom prst="line">
              <a:avLst/>
            </a:prstGeom>
            <a:noFill/>
            <a:ln w="38100">
              <a:solidFill>
                <a:schemeClr val="tx1"/>
              </a:solidFill>
              <a:round/>
              <a:headEnd/>
              <a:tailEnd/>
            </a:ln>
            <a:effectLst/>
          </p:spPr>
          <p:txBody>
            <a:bodyPr/>
            <a:lstStyle/>
            <a:p>
              <a:endParaRPr lang="en-US"/>
            </a:p>
          </p:txBody>
        </p:sp>
        <p:sp>
          <p:nvSpPr>
            <p:cNvPr id="6188" name="Line 8"/>
            <p:cNvSpPr>
              <a:spLocks noChangeShapeType="1"/>
            </p:cNvSpPr>
            <p:nvPr/>
          </p:nvSpPr>
          <p:spPr bwMode="auto">
            <a:xfrm flipH="1">
              <a:off x="3264" y="1968"/>
              <a:ext cx="912" cy="0"/>
            </a:xfrm>
            <a:prstGeom prst="line">
              <a:avLst/>
            </a:prstGeom>
            <a:noFill/>
            <a:ln w="28575">
              <a:solidFill>
                <a:schemeClr val="tx1"/>
              </a:solidFill>
              <a:round/>
              <a:headEnd/>
              <a:tailEnd/>
            </a:ln>
            <a:effectLst/>
          </p:spPr>
          <p:txBody>
            <a:bodyPr/>
            <a:lstStyle/>
            <a:p>
              <a:endParaRPr lang="en-US"/>
            </a:p>
          </p:txBody>
        </p:sp>
        <p:sp>
          <p:nvSpPr>
            <p:cNvPr id="6189" name="Line 9"/>
            <p:cNvSpPr>
              <a:spLocks noChangeShapeType="1"/>
            </p:cNvSpPr>
            <p:nvPr/>
          </p:nvSpPr>
          <p:spPr bwMode="auto">
            <a:xfrm flipV="1">
              <a:off x="3264" y="1248"/>
              <a:ext cx="0" cy="720"/>
            </a:xfrm>
            <a:prstGeom prst="line">
              <a:avLst/>
            </a:prstGeom>
            <a:noFill/>
            <a:ln w="28575">
              <a:solidFill>
                <a:schemeClr val="tx1"/>
              </a:solidFill>
              <a:round/>
              <a:headEnd/>
              <a:tailEnd/>
            </a:ln>
            <a:effectLst/>
          </p:spPr>
          <p:txBody>
            <a:bodyPr/>
            <a:lstStyle/>
            <a:p>
              <a:endParaRPr lang="en-US"/>
            </a:p>
          </p:txBody>
        </p:sp>
        <p:sp>
          <p:nvSpPr>
            <p:cNvPr id="6190" name="Line 10"/>
            <p:cNvSpPr>
              <a:spLocks noChangeShapeType="1"/>
            </p:cNvSpPr>
            <p:nvPr/>
          </p:nvSpPr>
          <p:spPr bwMode="auto">
            <a:xfrm>
              <a:off x="3264" y="1248"/>
              <a:ext cx="768" cy="0"/>
            </a:xfrm>
            <a:prstGeom prst="line">
              <a:avLst/>
            </a:prstGeom>
            <a:noFill/>
            <a:ln w="28575">
              <a:solidFill>
                <a:schemeClr val="tx1"/>
              </a:solidFill>
              <a:round/>
              <a:headEnd/>
              <a:tailEnd type="oval" w="med" len="med"/>
            </a:ln>
            <a:effectLst/>
          </p:spPr>
          <p:txBody>
            <a:bodyPr/>
            <a:lstStyle/>
            <a:p>
              <a:endParaRPr lang="en-US"/>
            </a:p>
          </p:txBody>
        </p:sp>
        <p:sp>
          <p:nvSpPr>
            <p:cNvPr id="6191" name="Line 11"/>
            <p:cNvSpPr>
              <a:spLocks noChangeShapeType="1"/>
            </p:cNvSpPr>
            <p:nvPr/>
          </p:nvSpPr>
          <p:spPr bwMode="auto">
            <a:xfrm flipH="1">
              <a:off x="4640" y="1824"/>
              <a:ext cx="194" cy="151"/>
            </a:xfrm>
            <a:prstGeom prst="line">
              <a:avLst/>
            </a:prstGeom>
            <a:noFill/>
            <a:ln w="28575">
              <a:solidFill>
                <a:schemeClr val="tx1"/>
              </a:solidFill>
              <a:round/>
              <a:headEnd type="oval" w="med" len="med"/>
              <a:tailEnd type="oval" w="med" len="med"/>
            </a:ln>
            <a:effectLst/>
          </p:spPr>
          <p:txBody>
            <a:bodyPr/>
            <a:lstStyle/>
            <a:p>
              <a:endParaRPr lang="en-US"/>
            </a:p>
          </p:txBody>
        </p:sp>
        <p:sp>
          <p:nvSpPr>
            <p:cNvPr id="6192" name="Oval 12"/>
            <p:cNvSpPr>
              <a:spLocks noChangeArrowheads="1"/>
            </p:cNvSpPr>
            <p:nvPr/>
          </p:nvSpPr>
          <p:spPr bwMode="auto">
            <a:xfrm>
              <a:off x="4032" y="1104"/>
              <a:ext cx="240" cy="240"/>
            </a:xfrm>
            <a:prstGeom prst="ellipse">
              <a:avLst/>
            </a:prstGeom>
            <a:solidFill>
              <a:srgbClr val="DDDDDD"/>
            </a:solidFill>
            <a:ln w="12700">
              <a:solidFill>
                <a:schemeClr val="tx1"/>
              </a:solidFill>
              <a:round/>
              <a:headEnd/>
              <a:tailEnd/>
            </a:ln>
            <a:effectLst/>
          </p:spPr>
          <p:txBody>
            <a:bodyPr wrap="none" anchor="ctr"/>
            <a:lstStyle/>
            <a:p>
              <a:endParaRPr lang="vi-VN"/>
            </a:p>
          </p:txBody>
        </p:sp>
        <p:sp>
          <p:nvSpPr>
            <p:cNvPr id="6193" name="Line 13"/>
            <p:cNvSpPr>
              <a:spLocks noChangeShapeType="1"/>
            </p:cNvSpPr>
            <p:nvPr/>
          </p:nvSpPr>
          <p:spPr bwMode="auto">
            <a:xfrm>
              <a:off x="4272" y="1248"/>
              <a:ext cx="912" cy="0"/>
            </a:xfrm>
            <a:prstGeom prst="line">
              <a:avLst/>
            </a:prstGeom>
            <a:noFill/>
            <a:ln w="28575">
              <a:solidFill>
                <a:schemeClr val="tx1"/>
              </a:solidFill>
              <a:round/>
              <a:headEnd type="oval" w="med" len="med"/>
              <a:tailEnd/>
            </a:ln>
            <a:effectLst/>
          </p:spPr>
          <p:txBody>
            <a:bodyPr/>
            <a:lstStyle/>
            <a:p>
              <a:endParaRPr lang="en-US"/>
            </a:p>
          </p:txBody>
        </p:sp>
        <p:sp>
          <p:nvSpPr>
            <p:cNvPr id="6194" name="Line 14"/>
            <p:cNvSpPr>
              <a:spLocks noChangeShapeType="1"/>
            </p:cNvSpPr>
            <p:nvPr/>
          </p:nvSpPr>
          <p:spPr bwMode="auto">
            <a:xfrm>
              <a:off x="5184" y="1248"/>
              <a:ext cx="27" cy="768"/>
            </a:xfrm>
            <a:prstGeom prst="line">
              <a:avLst/>
            </a:prstGeom>
            <a:noFill/>
            <a:ln w="28575">
              <a:solidFill>
                <a:schemeClr val="tx1"/>
              </a:solidFill>
              <a:round/>
              <a:headEnd/>
              <a:tailEnd/>
            </a:ln>
            <a:effectLst/>
          </p:spPr>
          <p:txBody>
            <a:bodyPr/>
            <a:lstStyle/>
            <a:p>
              <a:endParaRPr lang="en-US"/>
            </a:p>
          </p:txBody>
        </p:sp>
        <p:sp>
          <p:nvSpPr>
            <p:cNvPr id="6195" name="Line 15"/>
            <p:cNvSpPr>
              <a:spLocks noChangeShapeType="1"/>
            </p:cNvSpPr>
            <p:nvPr/>
          </p:nvSpPr>
          <p:spPr bwMode="auto">
            <a:xfrm flipH="1">
              <a:off x="4272" y="1980"/>
              <a:ext cx="384" cy="0"/>
            </a:xfrm>
            <a:prstGeom prst="line">
              <a:avLst/>
            </a:prstGeom>
            <a:noFill/>
            <a:ln w="28575">
              <a:solidFill>
                <a:schemeClr val="tx1"/>
              </a:solidFill>
              <a:round/>
              <a:headEnd/>
              <a:tailEnd/>
            </a:ln>
            <a:effectLst/>
          </p:spPr>
          <p:txBody>
            <a:bodyPr/>
            <a:lstStyle/>
            <a:p>
              <a:endParaRPr lang="en-US"/>
            </a:p>
          </p:txBody>
        </p:sp>
        <p:sp>
          <p:nvSpPr>
            <p:cNvPr id="6196" name="Line 16"/>
            <p:cNvSpPr>
              <a:spLocks noChangeShapeType="1"/>
            </p:cNvSpPr>
            <p:nvPr/>
          </p:nvSpPr>
          <p:spPr bwMode="auto">
            <a:xfrm flipH="1">
              <a:off x="4869" y="1998"/>
              <a:ext cx="336" cy="0"/>
            </a:xfrm>
            <a:prstGeom prst="line">
              <a:avLst/>
            </a:prstGeom>
            <a:noFill/>
            <a:ln w="28575">
              <a:solidFill>
                <a:schemeClr val="tx1"/>
              </a:solidFill>
              <a:round/>
              <a:headEnd/>
              <a:tailEnd/>
            </a:ln>
            <a:effectLst/>
          </p:spPr>
          <p:txBody>
            <a:bodyPr/>
            <a:lstStyle/>
            <a:p>
              <a:endParaRPr lang="en-US"/>
            </a:p>
          </p:txBody>
        </p:sp>
        <p:sp>
          <p:nvSpPr>
            <p:cNvPr id="6197" name="Line 17"/>
            <p:cNvSpPr>
              <a:spLocks noChangeShapeType="1"/>
            </p:cNvSpPr>
            <p:nvPr/>
          </p:nvSpPr>
          <p:spPr bwMode="auto">
            <a:xfrm flipH="1">
              <a:off x="4080" y="1104"/>
              <a:ext cx="120" cy="224"/>
            </a:xfrm>
            <a:prstGeom prst="line">
              <a:avLst/>
            </a:prstGeom>
            <a:noFill/>
            <a:ln w="9525">
              <a:solidFill>
                <a:schemeClr val="tx1"/>
              </a:solidFill>
              <a:round/>
              <a:headEnd/>
              <a:tailEnd/>
            </a:ln>
            <a:effectLst/>
          </p:spPr>
          <p:txBody>
            <a:bodyPr/>
            <a:lstStyle/>
            <a:p>
              <a:endParaRPr lang="en-US"/>
            </a:p>
          </p:txBody>
        </p:sp>
        <p:sp>
          <p:nvSpPr>
            <p:cNvPr id="6198" name="Line 18"/>
            <p:cNvSpPr>
              <a:spLocks noChangeShapeType="1"/>
            </p:cNvSpPr>
            <p:nvPr/>
          </p:nvSpPr>
          <p:spPr bwMode="auto">
            <a:xfrm>
              <a:off x="4032" y="1152"/>
              <a:ext cx="240" cy="144"/>
            </a:xfrm>
            <a:prstGeom prst="line">
              <a:avLst/>
            </a:prstGeom>
            <a:noFill/>
            <a:ln w="9525">
              <a:solidFill>
                <a:schemeClr val="tx1"/>
              </a:solidFill>
              <a:round/>
              <a:headEnd/>
              <a:tailEnd/>
            </a:ln>
            <a:effectLst/>
          </p:spPr>
          <p:txBody>
            <a:bodyPr/>
            <a:lstStyle/>
            <a:p>
              <a:endParaRPr lang="en-US"/>
            </a:p>
          </p:txBody>
        </p:sp>
      </p:grpSp>
      <p:sp>
        <p:nvSpPr>
          <p:cNvPr id="7187" name="Text Box 19"/>
          <p:cNvSpPr txBox="1">
            <a:spLocks noChangeArrowheads="1"/>
          </p:cNvSpPr>
          <p:nvPr/>
        </p:nvSpPr>
        <p:spPr bwMode="auto">
          <a:xfrm>
            <a:off x="5715000" y="2743200"/>
            <a:ext cx="1905000" cy="519113"/>
          </a:xfrm>
          <a:prstGeom prst="rect">
            <a:avLst/>
          </a:prstGeom>
          <a:noFill/>
          <a:ln w="9525">
            <a:noFill/>
            <a:miter lim="800000"/>
            <a:headEnd/>
            <a:tailEnd/>
          </a:ln>
          <a:effectLst/>
        </p:spPr>
        <p:txBody>
          <a:bodyPr>
            <a:spAutoFit/>
          </a:bodyPr>
          <a:lstStyle/>
          <a:p>
            <a:pPr>
              <a:spcBef>
                <a:spcPct val="50000"/>
              </a:spcBef>
            </a:pPr>
            <a:r>
              <a:rPr lang="en-US" sz="2800" dirty="0">
                <a:latin typeface=".VnTime" pitchFamily="34" charset="0"/>
              </a:rPr>
              <a:t>H×nh 22.1</a:t>
            </a:r>
          </a:p>
        </p:txBody>
      </p:sp>
      <p:sp>
        <p:nvSpPr>
          <p:cNvPr id="7207" name="Text Box 39"/>
          <p:cNvSpPr txBox="1">
            <a:spLocks noChangeArrowheads="1"/>
          </p:cNvSpPr>
          <p:nvPr/>
        </p:nvSpPr>
        <p:spPr bwMode="auto">
          <a:xfrm>
            <a:off x="0" y="2514600"/>
            <a:ext cx="4419600" cy="1384995"/>
          </a:xfrm>
          <a:prstGeom prst="rect">
            <a:avLst/>
          </a:prstGeom>
          <a:noFill/>
          <a:ln w="9525">
            <a:noFill/>
            <a:miter lim="800000"/>
            <a:headEnd/>
            <a:tailEnd/>
          </a:ln>
          <a:effectLst/>
        </p:spPr>
        <p:txBody>
          <a:bodyPr>
            <a:spAutoFit/>
          </a:bodyPr>
          <a:lstStyle/>
          <a:p>
            <a:pPr>
              <a:spcBef>
                <a:spcPct val="50000"/>
              </a:spcBef>
            </a:pPr>
            <a:r>
              <a:rPr lang="en-US" sz="2800" dirty="0">
                <a:latin typeface=".VnTime" pitchFamily="34" charset="0"/>
              </a:rPr>
              <a:t>Khi bãng ®Ìn s¸ng, bãng ®Ìn cã nãng lªn kh«ng? H·y ®Ò xuÊt </a:t>
            </a:r>
            <a:r>
              <a:rPr lang="en-US" sz="2800" dirty="0" smtClean="0">
                <a:latin typeface=".VnTime" pitchFamily="34" charset="0"/>
              </a:rPr>
              <a:t>ph</a:t>
            </a:r>
            <a:r>
              <a:rPr lang="en-US" sz="2800" dirty="0" smtClean="0">
                <a:latin typeface="Times New Roman" pitchFamily="18" charset="0"/>
                <a:cs typeface="Times New Roman" pitchFamily="18" charset="0"/>
              </a:rPr>
              <a:t>ư</a:t>
            </a:r>
            <a:r>
              <a:rPr lang="en-US" sz="2800" dirty="0" smtClean="0">
                <a:latin typeface=".VnTime" pitchFamily="34" charset="0"/>
              </a:rPr>
              <a:t>¬ng </a:t>
            </a:r>
            <a:r>
              <a:rPr lang="en-US" sz="2800" dirty="0">
                <a:latin typeface=".VnTime" pitchFamily="34" charset="0"/>
              </a:rPr>
              <a:t>¸n kiÓm tra?</a:t>
            </a:r>
          </a:p>
        </p:txBody>
      </p:sp>
      <p:sp>
        <p:nvSpPr>
          <p:cNvPr id="7220" name="Text Box 52"/>
          <p:cNvSpPr txBox="1">
            <a:spLocks noChangeArrowheads="1"/>
          </p:cNvSpPr>
          <p:nvPr/>
        </p:nvSpPr>
        <p:spPr bwMode="auto">
          <a:xfrm>
            <a:off x="0" y="4343400"/>
            <a:ext cx="4419600" cy="1373188"/>
          </a:xfrm>
          <a:prstGeom prst="rect">
            <a:avLst/>
          </a:prstGeom>
          <a:noFill/>
          <a:ln w="9525">
            <a:noFill/>
            <a:miter lim="800000"/>
            <a:headEnd/>
            <a:tailEnd/>
          </a:ln>
          <a:effectLst/>
        </p:spPr>
        <p:txBody>
          <a:bodyPr>
            <a:spAutoFit/>
          </a:bodyPr>
          <a:lstStyle/>
          <a:p>
            <a:pPr>
              <a:spcBef>
                <a:spcPct val="50000"/>
              </a:spcBef>
            </a:pPr>
            <a:r>
              <a:rPr lang="en-US" sz="2800" dirty="0">
                <a:latin typeface=".VnTime" pitchFamily="34" charset="0"/>
              </a:rPr>
              <a:t>Bé phËn nµo cña ®Ìn bÞ ®</a:t>
            </a:r>
            <a:r>
              <a:rPr lang="en-US" sz="2800" dirty="0">
                <a:latin typeface="Times New Roman" pitchFamily="18" charset="0"/>
                <a:cs typeface="Times New Roman" pitchFamily="18" charset="0"/>
              </a:rPr>
              <a:t>ố</a:t>
            </a:r>
            <a:r>
              <a:rPr lang="en-US" sz="2800" dirty="0">
                <a:latin typeface=".VnTime" pitchFamily="34" charset="0"/>
              </a:rPr>
              <a:t>t nãng m¹nh vµ ph¸t s¸ng khi cã dßng ®iÖn ch¹y qua?</a:t>
            </a:r>
          </a:p>
        </p:txBody>
      </p:sp>
      <p:pic>
        <p:nvPicPr>
          <p:cNvPr id="20482" name="Picture 2" descr="Kết quả hình ảnh cho bóng đèn dây tóc"/>
          <p:cNvPicPr>
            <a:picLocks noChangeAspect="1" noChangeArrowheads="1"/>
          </p:cNvPicPr>
          <p:nvPr/>
        </p:nvPicPr>
        <p:blipFill>
          <a:blip r:embed="rId3"/>
          <a:srcRect/>
          <a:stretch>
            <a:fillRect/>
          </a:stretch>
        </p:blipFill>
        <p:spPr bwMode="auto">
          <a:xfrm>
            <a:off x="5029200" y="3886200"/>
            <a:ext cx="3623252" cy="23907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linds(horizontal)">
                                      <p:cBhvr>
                                        <p:cTn id="7" dur="500"/>
                                        <p:tgtEl>
                                          <p:spTgt spid="71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187"/>
                                        </p:tgtEl>
                                        <p:attrNameLst>
                                          <p:attrName>style.visibility</p:attrName>
                                        </p:attrNameLst>
                                      </p:cBhvr>
                                      <p:to>
                                        <p:strVal val="visible"/>
                                      </p:to>
                                    </p:set>
                                    <p:animEffect transition="in" filter="fade">
                                      <p:cBhvr>
                                        <p:cTn id="15" dur="2000"/>
                                        <p:tgtEl>
                                          <p:spTgt spid="718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7207"/>
                                        </p:tgtEl>
                                        <p:attrNameLst>
                                          <p:attrName>style.visibility</p:attrName>
                                        </p:attrNameLst>
                                      </p:cBhvr>
                                      <p:to>
                                        <p:strVal val="visible"/>
                                      </p:to>
                                    </p:set>
                                    <p:anim calcmode="lin" valueType="num">
                                      <p:cBhvr>
                                        <p:cTn id="20" dur="500" fill="hold"/>
                                        <p:tgtEl>
                                          <p:spTgt spid="7207"/>
                                        </p:tgtEl>
                                        <p:attrNameLst>
                                          <p:attrName>ppt_w</p:attrName>
                                        </p:attrNameLst>
                                      </p:cBhvr>
                                      <p:tavLst>
                                        <p:tav tm="0">
                                          <p:val>
                                            <p:fltVal val="0"/>
                                          </p:val>
                                        </p:tav>
                                        <p:tav tm="100000">
                                          <p:val>
                                            <p:strVal val="#ppt_w"/>
                                          </p:val>
                                        </p:tav>
                                      </p:tavLst>
                                    </p:anim>
                                    <p:anim calcmode="lin" valueType="num">
                                      <p:cBhvr>
                                        <p:cTn id="21" dur="500" fill="hold"/>
                                        <p:tgtEl>
                                          <p:spTgt spid="7207"/>
                                        </p:tgtEl>
                                        <p:attrNameLst>
                                          <p:attrName>ppt_h</p:attrName>
                                        </p:attrNameLst>
                                      </p:cBhvr>
                                      <p:tavLst>
                                        <p:tav tm="0">
                                          <p:val>
                                            <p:fltVal val="0"/>
                                          </p:val>
                                        </p:tav>
                                        <p:tav tm="100000">
                                          <p:val>
                                            <p:strVal val="#ppt_h"/>
                                          </p:val>
                                        </p:tav>
                                      </p:tavLst>
                                    </p:anim>
                                    <p:animEffect transition="in" filter="fade">
                                      <p:cBhvr>
                                        <p:cTn id="22" dur="500"/>
                                        <p:tgtEl>
                                          <p:spTgt spid="720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7220"/>
                                        </p:tgtEl>
                                        <p:attrNameLst>
                                          <p:attrName>style.visibility</p:attrName>
                                        </p:attrNameLst>
                                      </p:cBhvr>
                                      <p:to>
                                        <p:strVal val="visible"/>
                                      </p:to>
                                    </p:set>
                                    <p:anim calcmode="lin" valueType="num">
                                      <p:cBhvr>
                                        <p:cTn id="27" dur="1000" fill="hold"/>
                                        <p:tgtEl>
                                          <p:spTgt spid="7220"/>
                                        </p:tgtEl>
                                        <p:attrNameLst>
                                          <p:attrName>ppt_x</p:attrName>
                                        </p:attrNameLst>
                                      </p:cBhvr>
                                      <p:tavLst>
                                        <p:tav tm="0">
                                          <p:val>
                                            <p:strVal val="#ppt_x-.2"/>
                                          </p:val>
                                        </p:tav>
                                        <p:tav tm="100000">
                                          <p:val>
                                            <p:strVal val="#ppt_x"/>
                                          </p:val>
                                        </p:tav>
                                      </p:tavLst>
                                    </p:anim>
                                    <p:anim calcmode="lin" valueType="num">
                                      <p:cBhvr>
                                        <p:cTn id="28" dur="1000" fill="hold"/>
                                        <p:tgtEl>
                                          <p:spTgt spid="7220"/>
                                        </p:tgtEl>
                                        <p:attrNameLst>
                                          <p:attrName>ppt_y</p:attrName>
                                        </p:attrNameLst>
                                      </p:cBhvr>
                                      <p:tavLst>
                                        <p:tav tm="0">
                                          <p:val>
                                            <p:strVal val="#ppt_y"/>
                                          </p:val>
                                        </p:tav>
                                        <p:tav tm="100000">
                                          <p:val>
                                            <p:strVal val="#ppt_y"/>
                                          </p:val>
                                        </p:tav>
                                      </p:tavLst>
                                    </p:anim>
                                    <p:animEffect transition="in" filter="wipe(right)" prLst="gradientSize: 0.1">
                                      <p:cBhvr>
                                        <p:cTn id="29" dur="1000"/>
                                        <p:tgtEl>
                                          <p:spTgt spid="7220"/>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20482"/>
                                        </p:tgtEl>
                                        <p:attrNameLst>
                                          <p:attrName>style.visibility</p:attrName>
                                        </p:attrNameLst>
                                      </p:cBhvr>
                                      <p:to>
                                        <p:strVal val="visible"/>
                                      </p:to>
                                    </p:set>
                                    <p:animEffect transition="in" filter="checkerboard(across)">
                                      <p:cBhvr>
                                        <p:cTn id="34"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87" grpId="0"/>
      <p:bldP spid="7207" grpId="0"/>
      <p:bldP spid="72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Line 3"/>
          <p:cNvSpPr>
            <a:spLocks noChangeShapeType="1"/>
          </p:cNvSpPr>
          <p:nvPr/>
        </p:nvSpPr>
        <p:spPr bwMode="auto">
          <a:xfrm>
            <a:off x="4495800" y="1600200"/>
            <a:ext cx="0" cy="4876800"/>
          </a:xfrm>
          <a:prstGeom prst="line">
            <a:avLst/>
          </a:prstGeom>
          <a:noFill/>
          <a:ln w="9525">
            <a:solidFill>
              <a:schemeClr val="tx1"/>
            </a:solidFill>
            <a:round/>
            <a:headEnd/>
            <a:tailEnd/>
          </a:ln>
          <a:effectLst/>
        </p:spPr>
        <p:txBody>
          <a:bodyPr/>
          <a:lstStyle/>
          <a:p>
            <a:endParaRPr lang="en-US"/>
          </a:p>
        </p:txBody>
      </p:sp>
      <p:sp>
        <p:nvSpPr>
          <p:cNvPr id="8196" name="Text Box 4"/>
          <p:cNvSpPr txBox="1">
            <a:spLocks noChangeArrowheads="1"/>
          </p:cNvSpPr>
          <p:nvPr/>
        </p:nvSpPr>
        <p:spPr bwMode="auto">
          <a:xfrm>
            <a:off x="228600" y="685800"/>
            <a:ext cx="4191000" cy="2246769"/>
          </a:xfrm>
          <a:prstGeom prst="rect">
            <a:avLst/>
          </a:prstGeom>
          <a:noFill/>
          <a:ln w="9525">
            <a:noFill/>
            <a:miter lim="800000"/>
            <a:headEnd/>
            <a:tailEnd/>
          </a:ln>
          <a:effectLst/>
        </p:spPr>
        <p:txBody>
          <a:bodyPr wrap="square">
            <a:spAutoFit/>
          </a:bodyPr>
          <a:lstStyle/>
          <a:p>
            <a:pPr>
              <a:spcBef>
                <a:spcPct val="50000"/>
              </a:spcBef>
            </a:pPr>
            <a:r>
              <a:rPr lang="en-US" sz="2800" dirty="0">
                <a:latin typeface=".VnTime" pitchFamily="34" charset="0"/>
              </a:rPr>
              <a:t>H·y quan s¸t b¶ng nhiÖt ®é nãng ch¶y cña 1 sè chÊt vµ gi¶i thÝch t¹i sao d©y tãc bãng ®Ìn </a:t>
            </a:r>
            <a:r>
              <a:rPr lang="en-US" sz="2800" dirty="0" smtClean="0">
                <a:latin typeface=".VnTime" pitchFamily="34" charset="0"/>
              </a:rPr>
              <a:t>th</a:t>
            </a:r>
            <a:r>
              <a:rPr lang="en-US" sz="2800" dirty="0" smtClean="0">
                <a:latin typeface="Times New Roman" pitchFamily="18" charset="0"/>
                <a:cs typeface="Times New Roman" pitchFamily="18" charset="0"/>
              </a:rPr>
              <a:t>ư</a:t>
            </a:r>
            <a:r>
              <a:rPr lang="en-US" sz="2800" dirty="0" smtClean="0">
                <a:latin typeface=".VnTime" pitchFamily="34" charset="0"/>
              </a:rPr>
              <a:t>êng </a:t>
            </a:r>
            <a:r>
              <a:rPr lang="en-US" sz="2800" dirty="0">
                <a:latin typeface=".VnTime" pitchFamily="34" charset="0"/>
              </a:rPr>
              <a:t>lµm b»ng </a:t>
            </a:r>
            <a:r>
              <a:rPr lang="en-US" sz="2800" dirty="0" smtClean="0">
                <a:latin typeface=".VnTime" pitchFamily="34" charset="0"/>
              </a:rPr>
              <a:t>vonfram</a:t>
            </a:r>
            <a:r>
              <a:rPr lang="en-US" sz="2800" dirty="0">
                <a:latin typeface=".VnTime" pitchFamily="34" charset="0"/>
              </a:rPr>
              <a:t>?</a:t>
            </a:r>
          </a:p>
        </p:txBody>
      </p:sp>
      <p:graphicFrame>
        <p:nvGraphicFramePr>
          <p:cNvPr id="8197" name="Group 5"/>
          <p:cNvGraphicFramePr>
            <a:graphicFrameLocks noGrp="1"/>
          </p:cNvGraphicFramePr>
          <p:nvPr/>
        </p:nvGraphicFramePr>
        <p:xfrm>
          <a:off x="4800600" y="762000"/>
          <a:ext cx="3886200" cy="3322720"/>
        </p:xfrm>
        <a:graphic>
          <a:graphicData uri="http://schemas.openxmlformats.org/drawingml/2006/table">
            <a:tbl>
              <a:tblPr/>
              <a:tblGrid>
                <a:gridCol w="1943100"/>
                <a:gridCol w="1943100"/>
              </a:tblGrid>
              <a:tr h="9447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VnTime" pitchFamily="34" charset="0"/>
                        </a:rPr>
                        <a:t>ChÊt</a:t>
                      </a:r>
                      <a:endParaRPr kumimoji="0" lang="en-US" sz="2800" b="1" i="0" u="none" strike="noStrike" cap="none" normalizeH="0" baseline="0" dirty="0" smtClean="0">
                        <a:ln>
                          <a:noFill/>
                        </a:ln>
                        <a:solidFill>
                          <a:schemeClr val="tx1"/>
                        </a:solidFill>
                        <a:effectLst/>
                        <a:latin typeface=".VnTime"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VnTime" pitchFamily="34" charset="0"/>
                        </a:rPr>
                        <a:t>NhiÖt ®é nãng ch¶y</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52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VnTime" pitchFamily="34" charset="0"/>
                        </a:rPr>
                        <a:t>Vonfram</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VnTime" pitchFamily="34" charset="0"/>
                        </a:rPr>
                        <a:t>3370</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36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VnTime" pitchFamily="34" charset="0"/>
                        </a:rPr>
                        <a:t>ThÐp</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VnTime" pitchFamily="34" charset="0"/>
                        </a:rPr>
                        <a:t>1300</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52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VnTime" pitchFamily="34" charset="0"/>
                        </a:rPr>
                        <a:t>§</a:t>
                      </a:r>
                      <a:r>
                        <a:rPr kumimoji="0" lang="en-US" sz="2800" b="1" i="0" u="none" strike="noStrike" cap="none" normalizeH="0" baseline="0" dirty="0" err="1" smtClean="0">
                          <a:ln>
                            <a:noFill/>
                          </a:ln>
                          <a:solidFill>
                            <a:schemeClr val="tx1"/>
                          </a:solidFill>
                          <a:effectLst/>
                          <a:latin typeface=".VnTime" pitchFamily="34" charset="0"/>
                        </a:rPr>
                        <a:t>ång</a:t>
                      </a:r>
                      <a:endParaRPr kumimoji="0" lang="en-US" sz="2800" b="1" i="0" u="none" strike="noStrike" cap="none" normalizeH="0" baseline="0" dirty="0" smtClean="0">
                        <a:ln>
                          <a:noFill/>
                        </a:ln>
                        <a:solidFill>
                          <a:schemeClr val="tx1"/>
                        </a:solidFill>
                        <a:effectLst/>
                        <a:latin typeface=".VnTime"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VnTime" pitchFamily="34" charset="0"/>
                        </a:rPr>
                        <a:t>1080</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36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VnTime" pitchFamily="34" charset="0"/>
                        </a:rPr>
                        <a:t>Ch×</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VnTime" pitchFamily="34" charset="0"/>
                        </a:rPr>
                        <a:t>327</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193" name="Picture 23" descr="den soi dot"/>
          <p:cNvPicPr>
            <a:picLocks noChangeAspect="1" noChangeArrowheads="1"/>
          </p:cNvPicPr>
          <p:nvPr/>
        </p:nvPicPr>
        <p:blipFill>
          <a:blip r:embed="rId2"/>
          <a:srcRect/>
          <a:stretch>
            <a:fillRect/>
          </a:stretch>
        </p:blipFill>
        <p:spPr bwMode="auto">
          <a:xfrm>
            <a:off x="19050" y="3810000"/>
            <a:ext cx="2438400" cy="2776538"/>
          </a:xfrm>
          <a:prstGeom prst="rect">
            <a:avLst/>
          </a:prstGeom>
          <a:noFill/>
          <a:ln w="9525">
            <a:noFill/>
            <a:miter lim="800000"/>
            <a:headEnd/>
            <a:tailEnd/>
          </a:ln>
        </p:spPr>
      </p:pic>
      <p:sp>
        <p:nvSpPr>
          <p:cNvPr id="7194" name="Line 26"/>
          <p:cNvSpPr>
            <a:spLocks noChangeShapeType="1"/>
          </p:cNvSpPr>
          <p:nvPr/>
        </p:nvSpPr>
        <p:spPr bwMode="auto">
          <a:xfrm flipH="1">
            <a:off x="1314450" y="4038600"/>
            <a:ext cx="1352550" cy="685800"/>
          </a:xfrm>
          <a:prstGeom prst="line">
            <a:avLst/>
          </a:prstGeom>
          <a:noFill/>
          <a:ln w="38100">
            <a:solidFill>
              <a:schemeClr val="tx1"/>
            </a:solidFill>
            <a:round/>
            <a:headEnd/>
            <a:tailEnd type="triangle" w="med" len="med"/>
          </a:ln>
          <a:effectLst/>
        </p:spPr>
        <p:txBody>
          <a:bodyPr/>
          <a:lstStyle/>
          <a:p>
            <a:endParaRPr lang="en-US"/>
          </a:p>
        </p:txBody>
      </p:sp>
      <p:sp>
        <p:nvSpPr>
          <p:cNvPr id="7195" name="Text Box 24"/>
          <p:cNvSpPr txBox="1">
            <a:spLocks noChangeArrowheads="1"/>
          </p:cNvSpPr>
          <p:nvPr/>
        </p:nvSpPr>
        <p:spPr bwMode="auto">
          <a:xfrm>
            <a:off x="2667000" y="3581400"/>
            <a:ext cx="1752600" cy="519113"/>
          </a:xfrm>
          <a:prstGeom prst="rect">
            <a:avLst/>
          </a:prstGeom>
          <a:noFill/>
          <a:ln w="9525">
            <a:noFill/>
            <a:miter lim="800000"/>
            <a:headEnd/>
            <a:tailEnd/>
          </a:ln>
          <a:effectLst/>
        </p:spPr>
        <p:txBody>
          <a:bodyPr>
            <a:spAutoFit/>
          </a:bodyPr>
          <a:lstStyle/>
          <a:p>
            <a:pPr>
              <a:spcBef>
                <a:spcPct val="50000"/>
              </a:spcBef>
            </a:pPr>
            <a:r>
              <a:rPr lang="en-US" sz="2800" dirty="0">
                <a:latin typeface="Times New Roman" pitchFamily="18" charset="0"/>
                <a:cs typeface="Times New Roman" pitchFamily="18" charset="0"/>
              </a:rPr>
              <a:t>Dây tóc</a:t>
            </a:r>
          </a:p>
        </p:txBody>
      </p:sp>
      <p:sp>
        <p:nvSpPr>
          <p:cNvPr id="7196" name="Text Box 29"/>
          <p:cNvSpPr txBox="1">
            <a:spLocks noChangeArrowheads="1"/>
          </p:cNvSpPr>
          <p:nvPr/>
        </p:nvSpPr>
        <p:spPr bwMode="auto">
          <a:xfrm>
            <a:off x="2686050" y="4343400"/>
            <a:ext cx="1809750" cy="1200150"/>
          </a:xfrm>
          <a:prstGeom prst="rect">
            <a:avLst/>
          </a:prstGeom>
          <a:noFill/>
          <a:ln w="9525">
            <a:noFill/>
            <a:miter lim="800000"/>
            <a:headEnd/>
            <a:tailEnd/>
          </a:ln>
          <a:effectLst/>
        </p:spPr>
        <p:txBody>
          <a:bodyPr>
            <a:spAutoFit/>
          </a:bodyPr>
          <a:lstStyle/>
          <a:p>
            <a:pPr>
              <a:spcBef>
                <a:spcPct val="50000"/>
              </a:spcBef>
            </a:pPr>
            <a:r>
              <a:rPr lang="en-US" b="1" dirty="0">
                <a:solidFill>
                  <a:srgbClr val="00B050"/>
                </a:solidFill>
                <a:latin typeface="Times New Roman" pitchFamily="18" charset="0"/>
                <a:cs typeface="Times New Roman" pitchFamily="18" charset="0"/>
              </a:rPr>
              <a:t>Nhiệt độ dây tóc khi nóng sáng khoảng 2500 độ C.</a:t>
            </a:r>
          </a:p>
        </p:txBody>
      </p:sp>
      <p:sp>
        <p:nvSpPr>
          <p:cNvPr id="8221" name="Rectangle 1"/>
          <p:cNvSpPr>
            <a:spLocks noChangeArrowheads="1"/>
          </p:cNvSpPr>
          <p:nvPr/>
        </p:nvSpPr>
        <p:spPr bwMode="auto">
          <a:xfrm>
            <a:off x="4648200" y="4495800"/>
            <a:ext cx="4333875" cy="1569660"/>
          </a:xfrm>
          <a:prstGeom prst="rect">
            <a:avLst/>
          </a:prstGeom>
          <a:noFill/>
          <a:ln w="9525">
            <a:noFill/>
            <a:miter lim="800000"/>
            <a:headEnd/>
            <a:tailEnd/>
          </a:ln>
        </p:spPr>
        <p:txBody>
          <a:bodyPr>
            <a:spAutoFit/>
          </a:bodyPr>
          <a:lstStyle/>
          <a:p>
            <a:pPr algn="just">
              <a:spcBef>
                <a:spcPct val="50000"/>
              </a:spcBef>
            </a:pPr>
            <a:r>
              <a:rPr lang="en-US" sz="2400" b="1" i="1" dirty="0">
                <a:solidFill>
                  <a:srgbClr val="0000FF"/>
                </a:solidFill>
                <a:latin typeface="Times New Roman" pitchFamily="18" charset="0"/>
                <a:cs typeface="Times New Roman" pitchFamily="18" charset="0"/>
              </a:rPr>
              <a:t>Người ta thường dùng Vonfram để làm dây tóc bóng đèn vì vonfram có nhiệt độ nóng chảy (tính chịu nhiệt) cao (3370</a:t>
            </a:r>
            <a:r>
              <a:rPr lang="en-US" sz="2400" b="1" i="1" baseline="30000" dirty="0">
                <a:solidFill>
                  <a:srgbClr val="0000FF"/>
                </a:solidFill>
                <a:latin typeface="Times New Roman" pitchFamily="18" charset="0"/>
                <a:cs typeface="Times New Roman" pitchFamily="18" charset="0"/>
              </a:rPr>
              <a:t>0</a:t>
            </a:r>
            <a:r>
              <a:rPr lang="en-US" sz="2400" b="1" i="1" dirty="0">
                <a:solidFill>
                  <a:srgbClr val="0000FF"/>
                </a:solidFill>
                <a:latin typeface="Times New Roman" pitchFamily="18" charset="0"/>
                <a:cs typeface="Times New Roman" pitchFamily="18" charset="0"/>
              </a:rPr>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fade">
                                      <p:cBhvr>
                                        <p:cTn id="7" dur="2000"/>
                                        <p:tgtEl>
                                          <p:spTgt spid="819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96"/>
                                        </p:tgtEl>
                                        <p:attrNameLst>
                                          <p:attrName>style.visibility</p:attrName>
                                        </p:attrNameLst>
                                      </p:cBhvr>
                                      <p:to>
                                        <p:strVal val="visible"/>
                                      </p:to>
                                    </p:set>
                                    <p:animEffect transition="in" filter="fade">
                                      <p:cBhvr>
                                        <p:cTn id="10" dur="2000"/>
                                        <p:tgtEl>
                                          <p:spTgt spid="819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221"/>
                                        </p:tgtEl>
                                        <p:attrNameLst>
                                          <p:attrName>style.visibility</p:attrName>
                                        </p:attrNameLst>
                                      </p:cBhvr>
                                      <p:to>
                                        <p:strVal val="visible"/>
                                      </p:to>
                                    </p:set>
                                    <p:animEffect transition="in" filter="wipe(down)">
                                      <p:cBhvr>
                                        <p:cTn id="15" dur="500"/>
                                        <p:tgtEl>
                                          <p:spTgt spid="8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2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AutoShape 11"/>
          <p:cNvSpPr>
            <a:spLocks noChangeArrowheads="1"/>
          </p:cNvSpPr>
          <p:nvPr/>
        </p:nvSpPr>
        <p:spPr bwMode="auto">
          <a:xfrm>
            <a:off x="2362200" y="304800"/>
            <a:ext cx="6477000" cy="2057400"/>
          </a:xfrm>
          <a:prstGeom prst="wedgeEllipseCallout">
            <a:avLst>
              <a:gd name="adj1" fmla="val -47597"/>
              <a:gd name="adj2" fmla="val 87806"/>
            </a:avLst>
          </a:prstGeom>
          <a:solidFill>
            <a:srgbClr val="FFFF99"/>
          </a:solidFill>
          <a:ln w="9525">
            <a:solidFill>
              <a:srgbClr val="FF66FF"/>
            </a:solidFill>
            <a:miter lim="800000"/>
            <a:headEnd/>
            <a:tailEnd/>
          </a:ln>
          <a:effectLst/>
        </p:spPr>
        <p:txBody>
          <a:bodyPr/>
          <a:lstStyle/>
          <a:p>
            <a:pPr algn="ctr"/>
            <a:endParaRPr lang="vi-VN" sz="4800"/>
          </a:p>
        </p:txBody>
      </p:sp>
      <p:sp>
        <p:nvSpPr>
          <p:cNvPr id="30728" name="Text Box 8"/>
          <p:cNvSpPr txBox="1">
            <a:spLocks noChangeArrowheads="1"/>
          </p:cNvSpPr>
          <p:nvPr/>
        </p:nvSpPr>
        <p:spPr bwMode="auto">
          <a:xfrm>
            <a:off x="3124200" y="533400"/>
            <a:ext cx="5410200" cy="1569660"/>
          </a:xfrm>
          <a:prstGeom prst="rect">
            <a:avLst/>
          </a:prstGeom>
          <a:noFill/>
          <a:ln w="9525">
            <a:noFill/>
            <a:miter lim="800000"/>
            <a:headEnd/>
            <a:tailEnd/>
          </a:ln>
          <a:effectLst/>
        </p:spPr>
        <p:txBody>
          <a:bodyPr>
            <a:spAutoFit/>
          </a:bodyPr>
          <a:lstStyle/>
          <a:p>
            <a:pPr>
              <a:spcBef>
                <a:spcPct val="50000"/>
              </a:spcBef>
            </a:pPr>
            <a:r>
              <a:rPr lang="en-US" sz="3200" dirty="0">
                <a:latin typeface="Times New Roman" pitchFamily="18" charset="0"/>
                <a:cs typeface="Times New Roman" pitchFamily="18" charset="0"/>
              </a:rPr>
              <a:t>  Nhận xét gì về nhiệt độ của vật dẫn điện khi có dòng điện chạy qua?</a:t>
            </a:r>
          </a:p>
        </p:txBody>
      </p:sp>
      <p:sp>
        <p:nvSpPr>
          <p:cNvPr id="30742" name="Text Box 22"/>
          <p:cNvSpPr txBox="1">
            <a:spLocks noChangeArrowheads="1"/>
          </p:cNvSpPr>
          <p:nvPr/>
        </p:nvSpPr>
        <p:spPr bwMode="auto">
          <a:xfrm>
            <a:off x="5029200" y="3200400"/>
            <a:ext cx="4114800" cy="2554545"/>
          </a:xfrm>
          <a:prstGeom prst="rect">
            <a:avLst/>
          </a:prstGeom>
          <a:noFill/>
          <a:ln w="9525">
            <a:noFill/>
            <a:miter lim="800000"/>
            <a:headEnd/>
            <a:tailEnd/>
          </a:ln>
          <a:effectLst/>
        </p:spPr>
        <p:txBody>
          <a:bodyPr wrap="square">
            <a:spAutoFit/>
          </a:bodyPr>
          <a:lstStyle/>
          <a:p>
            <a:pPr>
              <a:spcBef>
                <a:spcPct val="50000"/>
              </a:spcBef>
            </a:pPr>
            <a:r>
              <a:rPr lang="en-US" sz="3200" b="1" dirty="0">
                <a:latin typeface="Times New Roman" pitchFamily="18" charset="0"/>
                <a:cs typeface="Times New Roman" pitchFamily="18" charset="0"/>
              </a:rPr>
              <a:t>   Làm thế nào để chứng minh vật dẫn nóng lên mà </a:t>
            </a:r>
            <a:r>
              <a:rPr lang="en-US" sz="3200" b="1" dirty="0">
                <a:solidFill>
                  <a:srgbClr val="0000FF"/>
                </a:solidFill>
                <a:latin typeface="Times New Roman" pitchFamily="18" charset="0"/>
                <a:cs typeface="Times New Roman" pitchFamily="18" charset="0"/>
              </a:rPr>
              <a:t>không cần</a:t>
            </a:r>
            <a:r>
              <a:rPr lang="en-US" sz="3200" b="1" dirty="0">
                <a:latin typeface="Times New Roman" pitchFamily="18" charset="0"/>
                <a:cs typeface="Times New Roman" pitchFamily="18" charset="0"/>
              </a:rPr>
              <a:t> chạm tay hay dùng nhiệt kế?</a:t>
            </a:r>
          </a:p>
        </p:txBody>
      </p:sp>
      <p:pic>
        <p:nvPicPr>
          <p:cNvPr id="17410" name="Picture 2" descr="Kết quả hình ảnh cho hình ảnh powerpoint suy nghĩ"/>
          <p:cNvPicPr>
            <a:picLocks noChangeAspect="1" noChangeArrowheads="1"/>
          </p:cNvPicPr>
          <p:nvPr/>
        </p:nvPicPr>
        <p:blipFill>
          <a:blip r:embed="rId2"/>
          <a:srcRect/>
          <a:stretch>
            <a:fillRect/>
          </a:stretch>
        </p:blipFill>
        <p:spPr bwMode="auto">
          <a:xfrm>
            <a:off x="381000" y="3371850"/>
            <a:ext cx="4648200" cy="34861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0728"/>
                                        </p:tgtEl>
                                        <p:attrNameLst>
                                          <p:attrName>style.visibility</p:attrName>
                                        </p:attrNameLst>
                                      </p:cBhvr>
                                      <p:to>
                                        <p:strVal val="visible"/>
                                      </p:to>
                                    </p:set>
                                    <p:anim calcmode="discrete" valueType="clr">
                                      <p:cBhvr override="childStyle">
                                        <p:cTn id="7" dur="80"/>
                                        <p:tgtEl>
                                          <p:spTgt spid="3072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28"/>
                                        </p:tgtEl>
                                        <p:attrNameLst>
                                          <p:attrName>fillcolor</p:attrName>
                                        </p:attrNameLst>
                                      </p:cBhvr>
                                      <p:tavLst>
                                        <p:tav tm="0">
                                          <p:val>
                                            <p:clrVal>
                                              <a:schemeClr val="accent2"/>
                                            </p:clrVal>
                                          </p:val>
                                        </p:tav>
                                        <p:tav tm="50000">
                                          <p:val>
                                            <p:clrVal>
                                              <a:schemeClr val="hlink"/>
                                            </p:clrVal>
                                          </p:val>
                                        </p:tav>
                                      </p:tavLst>
                                    </p:anim>
                                    <p:set>
                                      <p:cBhvr>
                                        <p:cTn id="9" dur="80"/>
                                        <p:tgtEl>
                                          <p:spTgt spid="3072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0742"/>
                                        </p:tgtEl>
                                        <p:attrNameLst>
                                          <p:attrName>style.visibility</p:attrName>
                                        </p:attrNameLst>
                                      </p:cBhvr>
                                      <p:to>
                                        <p:strVal val="visible"/>
                                      </p:to>
                                    </p:set>
                                    <p:anim calcmode="discrete" valueType="clr">
                                      <p:cBhvr override="childStyle">
                                        <p:cTn id="14" dur="80"/>
                                        <p:tgtEl>
                                          <p:spTgt spid="3074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0742"/>
                                        </p:tgtEl>
                                        <p:attrNameLst>
                                          <p:attrName>fillcolor</p:attrName>
                                        </p:attrNameLst>
                                      </p:cBhvr>
                                      <p:tavLst>
                                        <p:tav tm="0">
                                          <p:val>
                                            <p:clrVal>
                                              <a:schemeClr val="accent2"/>
                                            </p:clrVal>
                                          </p:val>
                                        </p:tav>
                                        <p:tav tm="50000">
                                          <p:val>
                                            <p:clrVal>
                                              <a:schemeClr val="hlink"/>
                                            </p:clrVal>
                                          </p:val>
                                        </p:tav>
                                      </p:tavLst>
                                    </p:anim>
                                    <p:set>
                                      <p:cBhvr>
                                        <p:cTn id="16" dur="80"/>
                                        <p:tgtEl>
                                          <p:spTgt spid="3074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8" grpId="0"/>
      <p:bldP spid="307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reeform 2"/>
          <p:cNvSpPr>
            <a:spLocks/>
          </p:cNvSpPr>
          <p:nvPr/>
        </p:nvSpPr>
        <p:spPr bwMode="auto">
          <a:xfrm flipH="1">
            <a:off x="5378450" y="1900238"/>
            <a:ext cx="457200" cy="457200"/>
          </a:xfrm>
          <a:custGeom>
            <a:avLst/>
            <a:gdLst>
              <a:gd name="T0" fmla="*/ 241935000 w 288"/>
              <a:gd name="T1" fmla="*/ 0 h 288"/>
              <a:gd name="T2" fmla="*/ 201612500 w 288"/>
              <a:gd name="T3" fmla="*/ 231854375 h 288"/>
              <a:gd name="T4" fmla="*/ 120967500 w 288"/>
              <a:gd name="T5" fmla="*/ 483870000 h 288"/>
              <a:gd name="T6" fmla="*/ 0 w 288"/>
              <a:gd name="T7" fmla="*/ 725805000 h 288"/>
              <a:gd name="T8" fmla="*/ 483870000 w 288"/>
              <a:gd name="T9" fmla="*/ 725805000 h 288"/>
              <a:gd name="T10" fmla="*/ 574595625 w 288"/>
              <a:gd name="T11" fmla="*/ 574595625 h 288"/>
              <a:gd name="T12" fmla="*/ 624998750 w 288"/>
              <a:gd name="T13" fmla="*/ 423386250 h 288"/>
              <a:gd name="T14" fmla="*/ 685482500 w 288"/>
              <a:gd name="T15" fmla="*/ 201612500 h 288"/>
              <a:gd name="T16" fmla="*/ 725805000 w 288"/>
              <a:gd name="T17" fmla="*/ 0 h 288"/>
              <a:gd name="T18" fmla="*/ 241935000 w 288"/>
              <a:gd name="T19" fmla="*/ 0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8" h="288">
                <a:moveTo>
                  <a:pt x="96" y="0"/>
                </a:moveTo>
                <a:lnTo>
                  <a:pt x="80" y="92"/>
                </a:lnTo>
                <a:lnTo>
                  <a:pt x="48" y="192"/>
                </a:lnTo>
                <a:lnTo>
                  <a:pt x="0" y="288"/>
                </a:lnTo>
                <a:lnTo>
                  <a:pt x="192" y="288"/>
                </a:lnTo>
                <a:lnTo>
                  <a:pt x="228" y="228"/>
                </a:lnTo>
                <a:lnTo>
                  <a:pt x="248" y="168"/>
                </a:lnTo>
                <a:lnTo>
                  <a:pt x="272" y="80"/>
                </a:lnTo>
                <a:lnTo>
                  <a:pt x="288" y="0"/>
                </a:lnTo>
                <a:lnTo>
                  <a:pt x="96" y="0"/>
                </a:lnTo>
                <a:close/>
              </a:path>
            </a:pathLst>
          </a:custGeom>
          <a:gradFill rotWithShape="1">
            <a:gsLst>
              <a:gs pos="0">
                <a:schemeClr val="bg2"/>
              </a:gs>
              <a:gs pos="100000">
                <a:schemeClr val="bg1"/>
              </a:gs>
            </a:gsLst>
            <a:lin ang="5400000" scaled="1"/>
          </a:gradFill>
          <a:ln w="9525">
            <a:solidFill>
              <a:schemeClr val="tx1"/>
            </a:solidFill>
            <a:round/>
            <a:headEnd/>
            <a:tailEnd/>
          </a:ln>
          <a:effectLst/>
        </p:spPr>
        <p:txBody>
          <a:bodyPr/>
          <a:lstStyle/>
          <a:p>
            <a:endParaRPr lang="en-US"/>
          </a:p>
        </p:txBody>
      </p:sp>
      <p:sp>
        <p:nvSpPr>
          <p:cNvPr id="9219" name="Freeform 3"/>
          <p:cNvSpPr>
            <a:spLocks/>
          </p:cNvSpPr>
          <p:nvPr/>
        </p:nvSpPr>
        <p:spPr bwMode="auto">
          <a:xfrm flipH="1">
            <a:off x="4616450" y="1893888"/>
            <a:ext cx="457200" cy="457200"/>
          </a:xfrm>
          <a:custGeom>
            <a:avLst/>
            <a:gdLst>
              <a:gd name="T0" fmla="*/ 241935000 w 288"/>
              <a:gd name="T1" fmla="*/ 0 h 288"/>
              <a:gd name="T2" fmla="*/ 201612500 w 288"/>
              <a:gd name="T3" fmla="*/ 231854375 h 288"/>
              <a:gd name="T4" fmla="*/ 120967500 w 288"/>
              <a:gd name="T5" fmla="*/ 483870000 h 288"/>
              <a:gd name="T6" fmla="*/ 0 w 288"/>
              <a:gd name="T7" fmla="*/ 725805000 h 288"/>
              <a:gd name="T8" fmla="*/ 483870000 w 288"/>
              <a:gd name="T9" fmla="*/ 725805000 h 288"/>
              <a:gd name="T10" fmla="*/ 574595625 w 288"/>
              <a:gd name="T11" fmla="*/ 574595625 h 288"/>
              <a:gd name="T12" fmla="*/ 624998750 w 288"/>
              <a:gd name="T13" fmla="*/ 423386250 h 288"/>
              <a:gd name="T14" fmla="*/ 685482500 w 288"/>
              <a:gd name="T15" fmla="*/ 201612500 h 288"/>
              <a:gd name="T16" fmla="*/ 725805000 w 288"/>
              <a:gd name="T17" fmla="*/ 0 h 288"/>
              <a:gd name="T18" fmla="*/ 241935000 w 288"/>
              <a:gd name="T19" fmla="*/ 0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8" h="288">
                <a:moveTo>
                  <a:pt x="96" y="0"/>
                </a:moveTo>
                <a:lnTo>
                  <a:pt x="80" y="92"/>
                </a:lnTo>
                <a:lnTo>
                  <a:pt x="48" y="192"/>
                </a:lnTo>
                <a:lnTo>
                  <a:pt x="0" y="288"/>
                </a:lnTo>
                <a:lnTo>
                  <a:pt x="192" y="288"/>
                </a:lnTo>
                <a:lnTo>
                  <a:pt x="228" y="228"/>
                </a:lnTo>
                <a:lnTo>
                  <a:pt x="248" y="168"/>
                </a:lnTo>
                <a:lnTo>
                  <a:pt x="272" y="80"/>
                </a:lnTo>
                <a:lnTo>
                  <a:pt x="288" y="0"/>
                </a:lnTo>
                <a:lnTo>
                  <a:pt x="96" y="0"/>
                </a:lnTo>
                <a:close/>
              </a:path>
            </a:pathLst>
          </a:custGeom>
          <a:gradFill rotWithShape="1">
            <a:gsLst>
              <a:gs pos="0">
                <a:schemeClr val="bg2"/>
              </a:gs>
              <a:gs pos="100000">
                <a:schemeClr val="bg1"/>
              </a:gs>
            </a:gsLst>
            <a:lin ang="5400000" scaled="1"/>
          </a:gradFill>
          <a:ln w="9525">
            <a:solidFill>
              <a:schemeClr val="tx1"/>
            </a:solidFill>
            <a:round/>
            <a:headEnd/>
            <a:tailEnd/>
          </a:ln>
          <a:effectLst/>
        </p:spPr>
        <p:txBody>
          <a:bodyPr/>
          <a:lstStyle/>
          <a:p>
            <a:endParaRPr lang="en-US"/>
          </a:p>
        </p:txBody>
      </p:sp>
      <p:sp>
        <p:nvSpPr>
          <p:cNvPr id="9220" name="Freeform 4"/>
          <p:cNvSpPr>
            <a:spLocks/>
          </p:cNvSpPr>
          <p:nvPr/>
        </p:nvSpPr>
        <p:spPr bwMode="auto">
          <a:xfrm flipH="1">
            <a:off x="3619500" y="1906588"/>
            <a:ext cx="457200" cy="457200"/>
          </a:xfrm>
          <a:custGeom>
            <a:avLst/>
            <a:gdLst>
              <a:gd name="T0" fmla="*/ 241935000 w 288"/>
              <a:gd name="T1" fmla="*/ 0 h 288"/>
              <a:gd name="T2" fmla="*/ 201612500 w 288"/>
              <a:gd name="T3" fmla="*/ 231854375 h 288"/>
              <a:gd name="T4" fmla="*/ 120967500 w 288"/>
              <a:gd name="T5" fmla="*/ 483870000 h 288"/>
              <a:gd name="T6" fmla="*/ 0 w 288"/>
              <a:gd name="T7" fmla="*/ 725805000 h 288"/>
              <a:gd name="T8" fmla="*/ 483870000 w 288"/>
              <a:gd name="T9" fmla="*/ 725805000 h 288"/>
              <a:gd name="T10" fmla="*/ 574595625 w 288"/>
              <a:gd name="T11" fmla="*/ 574595625 h 288"/>
              <a:gd name="T12" fmla="*/ 624998750 w 288"/>
              <a:gd name="T13" fmla="*/ 423386250 h 288"/>
              <a:gd name="T14" fmla="*/ 685482500 w 288"/>
              <a:gd name="T15" fmla="*/ 201612500 h 288"/>
              <a:gd name="T16" fmla="*/ 725805000 w 288"/>
              <a:gd name="T17" fmla="*/ 0 h 288"/>
              <a:gd name="T18" fmla="*/ 241935000 w 288"/>
              <a:gd name="T19" fmla="*/ 0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8" h="288">
                <a:moveTo>
                  <a:pt x="96" y="0"/>
                </a:moveTo>
                <a:lnTo>
                  <a:pt x="80" y="92"/>
                </a:lnTo>
                <a:lnTo>
                  <a:pt x="48" y="192"/>
                </a:lnTo>
                <a:lnTo>
                  <a:pt x="0" y="288"/>
                </a:lnTo>
                <a:lnTo>
                  <a:pt x="192" y="288"/>
                </a:lnTo>
                <a:lnTo>
                  <a:pt x="228" y="228"/>
                </a:lnTo>
                <a:lnTo>
                  <a:pt x="248" y="168"/>
                </a:lnTo>
                <a:lnTo>
                  <a:pt x="272" y="80"/>
                </a:lnTo>
                <a:lnTo>
                  <a:pt x="288" y="0"/>
                </a:lnTo>
                <a:lnTo>
                  <a:pt x="96" y="0"/>
                </a:lnTo>
                <a:close/>
              </a:path>
            </a:pathLst>
          </a:custGeom>
          <a:gradFill rotWithShape="1">
            <a:gsLst>
              <a:gs pos="0">
                <a:schemeClr val="bg2"/>
              </a:gs>
              <a:gs pos="100000">
                <a:schemeClr val="bg1"/>
              </a:gs>
            </a:gsLst>
            <a:lin ang="5400000" scaled="1"/>
          </a:gradFill>
          <a:ln w="9525">
            <a:solidFill>
              <a:schemeClr val="tx1"/>
            </a:solidFill>
            <a:round/>
            <a:headEnd/>
            <a:tailEnd/>
          </a:ln>
          <a:effectLst/>
        </p:spPr>
        <p:txBody>
          <a:bodyPr/>
          <a:lstStyle/>
          <a:p>
            <a:endParaRPr lang="en-US"/>
          </a:p>
        </p:txBody>
      </p:sp>
      <p:sp>
        <p:nvSpPr>
          <p:cNvPr id="9221" name="Freeform 5"/>
          <p:cNvSpPr>
            <a:spLocks/>
          </p:cNvSpPr>
          <p:nvPr/>
        </p:nvSpPr>
        <p:spPr bwMode="auto">
          <a:xfrm flipH="1">
            <a:off x="2698750" y="1900238"/>
            <a:ext cx="457200" cy="457200"/>
          </a:xfrm>
          <a:custGeom>
            <a:avLst/>
            <a:gdLst>
              <a:gd name="T0" fmla="*/ 241935000 w 288"/>
              <a:gd name="T1" fmla="*/ 0 h 288"/>
              <a:gd name="T2" fmla="*/ 201612500 w 288"/>
              <a:gd name="T3" fmla="*/ 231854375 h 288"/>
              <a:gd name="T4" fmla="*/ 120967500 w 288"/>
              <a:gd name="T5" fmla="*/ 483870000 h 288"/>
              <a:gd name="T6" fmla="*/ 0 w 288"/>
              <a:gd name="T7" fmla="*/ 725805000 h 288"/>
              <a:gd name="T8" fmla="*/ 483870000 w 288"/>
              <a:gd name="T9" fmla="*/ 725805000 h 288"/>
              <a:gd name="T10" fmla="*/ 574595625 w 288"/>
              <a:gd name="T11" fmla="*/ 574595625 h 288"/>
              <a:gd name="T12" fmla="*/ 624998750 w 288"/>
              <a:gd name="T13" fmla="*/ 423386250 h 288"/>
              <a:gd name="T14" fmla="*/ 685482500 w 288"/>
              <a:gd name="T15" fmla="*/ 201612500 h 288"/>
              <a:gd name="T16" fmla="*/ 725805000 w 288"/>
              <a:gd name="T17" fmla="*/ 0 h 288"/>
              <a:gd name="T18" fmla="*/ 241935000 w 288"/>
              <a:gd name="T19" fmla="*/ 0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8" h="288">
                <a:moveTo>
                  <a:pt x="96" y="0"/>
                </a:moveTo>
                <a:lnTo>
                  <a:pt x="80" y="92"/>
                </a:lnTo>
                <a:lnTo>
                  <a:pt x="48" y="192"/>
                </a:lnTo>
                <a:lnTo>
                  <a:pt x="0" y="288"/>
                </a:lnTo>
                <a:lnTo>
                  <a:pt x="192" y="288"/>
                </a:lnTo>
                <a:lnTo>
                  <a:pt x="228" y="228"/>
                </a:lnTo>
                <a:lnTo>
                  <a:pt x="248" y="168"/>
                </a:lnTo>
                <a:lnTo>
                  <a:pt x="272" y="80"/>
                </a:lnTo>
                <a:lnTo>
                  <a:pt x="288" y="0"/>
                </a:lnTo>
                <a:lnTo>
                  <a:pt x="96" y="0"/>
                </a:lnTo>
                <a:close/>
              </a:path>
            </a:pathLst>
          </a:custGeom>
          <a:gradFill rotWithShape="1">
            <a:gsLst>
              <a:gs pos="0">
                <a:schemeClr val="bg2"/>
              </a:gs>
              <a:gs pos="100000">
                <a:schemeClr val="bg1"/>
              </a:gs>
            </a:gsLst>
            <a:lin ang="5400000" scaled="1"/>
          </a:gradFill>
          <a:ln w="9525">
            <a:solidFill>
              <a:schemeClr val="tx1"/>
            </a:solidFill>
            <a:round/>
            <a:headEnd/>
            <a:tailEnd/>
          </a:ln>
          <a:effectLst/>
        </p:spPr>
        <p:txBody>
          <a:bodyPr/>
          <a:lstStyle/>
          <a:p>
            <a:endParaRPr lang="en-US"/>
          </a:p>
        </p:txBody>
      </p:sp>
      <p:grpSp>
        <p:nvGrpSpPr>
          <p:cNvPr id="2" name="Group 6"/>
          <p:cNvGrpSpPr>
            <a:grpSpLocks/>
          </p:cNvGrpSpPr>
          <p:nvPr/>
        </p:nvGrpSpPr>
        <p:grpSpPr bwMode="auto">
          <a:xfrm>
            <a:off x="1371600" y="4433888"/>
            <a:ext cx="6781800" cy="990600"/>
            <a:chOff x="864" y="2448"/>
            <a:chExt cx="4272" cy="624"/>
          </a:xfrm>
        </p:grpSpPr>
        <p:sp>
          <p:nvSpPr>
            <p:cNvPr id="10287" name="AutoShape 7" descr="Medium wood"/>
            <p:cNvSpPr>
              <a:spLocks noChangeArrowheads="1"/>
            </p:cNvSpPr>
            <p:nvPr/>
          </p:nvSpPr>
          <p:spPr bwMode="auto">
            <a:xfrm>
              <a:off x="864" y="2448"/>
              <a:ext cx="4272" cy="624"/>
            </a:xfrm>
            <a:prstGeom prst="cube">
              <a:avLst>
                <a:gd name="adj" fmla="val 83171"/>
              </a:avLst>
            </a:prstGeom>
            <a:blipFill dpi="0" rotWithShape="1">
              <a:blip r:embed="rId2"/>
              <a:srcRect/>
              <a:tile tx="0" ty="0" sx="100000" sy="100000" flip="none" algn="tl"/>
            </a:blipFill>
            <a:ln w="9525">
              <a:noFill/>
              <a:miter lim="800000"/>
              <a:headEnd/>
              <a:tailEnd/>
            </a:ln>
            <a:effectLst/>
          </p:spPr>
          <p:txBody>
            <a:bodyPr wrap="none" anchor="ctr"/>
            <a:lstStyle/>
            <a:p>
              <a:endParaRPr lang="vi-VN"/>
            </a:p>
          </p:txBody>
        </p:sp>
        <p:sp>
          <p:nvSpPr>
            <p:cNvPr id="10288" name="AutoShape 8" descr="Oak"/>
            <p:cNvSpPr>
              <a:spLocks noChangeArrowheads="1"/>
            </p:cNvSpPr>
            <p:nvPr/>
          </p:nvSpPr>
          <p:spPr bwMode="auto">
            <a:xfrm>
              <a:off x="864" y="2448"/>
              <a:ext cx="4224" cy="528"/>
            </a:xfrm>
            <a:prstGeom prst="parallelogram">
              <a:avLst>
                <a:gd name="adj" fmla="val 98111"/>
              </a:avLst>
            </a:prstGeom>
            <a:blipFill dpi="0" rotWithShape="1">
              <a:blip r:embed="rId3"/>
              <a:srcRect/>
              <a:tile tx="0" ty="0" sx="100000" sy="100000" flip="none" algn="tl"/>
            </a:blipFill>
            <a:ln w="9525">
              <a:noFill/>
              <a:miter lim="800000"/>
              <a:headEnd/>
              <a:tailEnd/>
            </a:ln>
            <a:effectLst/>
          </p:spPr>
          <p:txBody>
            <a:bodyPr wrap="none" anchor="ctr"/>
            <a:lstStyle/>
            <a:p>
              <a:endParaRPr lang="vi-VN"/>
            </a:p>
          </p:txBody>
        </p:sp>
      </p:grpSp>
      <p:pic>
        <p:nvPicPr>
          <p:cNvPr id="10247" name="Picture 9"/>
          <p:cNvPicPr>
            <a:picLocks noChangeAspect="1" noChangeArrowheads="1"/>
          </p:cNvPicPr>
          <p:nvPr/>
        </p:nvPicPr>
        <p:blipFill>
          <a:blip r:embed="rId4">
            <a:clrChange>
              <a:clrFrom>
                <a:srgbClr val="FFFFFF"/>
              </a:clrFrom>
              <a:clrTo>
                <a:srgbClr val="FFFFFF">
                  <a:alpha val="0"/>
                </a:srgbClr>
              </a:clrTo>
            </a:clrChange>
            <a:lum bright="-18000" contrast="36000"/>
          </a:blip>
          <a:srcRect/>
          <a:stretch>
            <a:fillRect/>
          </a:stretch>
        </p:blipFill>
        <p:spPr bwMode="auto">
          <a:xfrm>
            <a:off x="2057400" y="3595688"/>
            <a:ext cx="1514475" cy="1528762"/>
          </a:xfrm>
          <a:prstGeom prst="rect">
            <a:avLst/>
          </a:prstGeom>
          <a:noFill/>
          <a:ln w="9525">
            <a:noFill/>
            <a:miter lim="800000"/>
            <a:headEnd/>
            <a:tailEnd/>
          </a:ln>
        </p:spPr>
      </p:pic>
      <p:sp>
        <p:nvSpPr>
          <p:cNvPr id="10248" name="Freeform 10" descr="Oak"/>
          <p:cNvSpPr>
            <a:spLocks/>
          </p:cNvSpPr>
          <p:nvPr/>
        </p:nvSpPr>
        <p:spPr bwMode="auto">
          <a:xfrm>
            <a:off x="1828800" y="4427538"/>
            <a:ext cx="1752600" cy="717550"/>
          </a:xfrm>
          <a:custGeom>
            <a:avLst/>
            <a:gdLst>
              <a:gd name="T0" fmla="*/ 514111875 w 1104"/>
              <a:gd name="T1" fmla="*/ 70564375 h 452"/>
              <a:gd name="T2" fmla="*/ 534273125 w 1104"/>
              <a:gd name="T3" fmla="*/ 624998750 h 452"/>
              <a:gd name="T4" fmla="*/ 624998750 w 1104"/>
              <a:gd name="T5" fmla="*/ 695563125 h 452"/>
              <a:gd name="T6" fmla="*/ 2147483647 w 1104"/>
              <a:gd name="T7" fmla="*/ 856853125 h 452"/>
              <a:gd name="T8" fmla="*/ 2147483647 w 1104"/>
              <a:gd name="T9" fmla="*/ 423386250 h 452"/>
              <a:gd name="T10" fmla="*/ 2147483647 w 1104"/>
              <a:gd name="T11" fmla="*/ 0 h 452"/>
              <a:gd name="T12" fmla="*/ 2147483647 w 1104"/>
              <a:gd name="T13" fmla="*/ 10080625 h 452"/>
              <a:gd name="T14" fmla="*/ 2147483647 w 1104"/>
              <a:gd name="T15" fmla="*/ 1139110625 h 452"/>
              <a:gd name="T16" fmla="*/ 0 w 1104"/>
              <a:gd name="T17" fmla="*/ 856853125 h 452"/>
              <a:gd name="T18" fmla="*/ 453628125 w 1104"/>
              <a:gd name="T19" fmla="*/ 110886875 h 4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04" h="452">
                <a:moveTo>
                  <a:pt x="204" y="28"/>
                </a:moveTo>
                <a:lnTo>
                  <a:pt x="212" y="248"/>
                </a:lnTo>
                <a:lnTo>
                  <a:pt x="248" y="276"/>
                </a:lnTo>
                <a:lnTo>
                  <a:pt x="912" y="340"/>
                </a:lnTo>
                <a:lnTo>
                  <a:pt x="1028" y="168"/>
                </a:lnTo>
                <a:lnTo>
                  <a:pt x="1028" y="0"/>
                </a:lnTo>
                <a:lnTo>
                  <a:pt x="1104" y="4"/>
                </a:lnTo>
                <a:lnTo>
                  <a:pt x="1100" y="452"/>
                </a:lnTo>
                <a:lnTo>
                  <a:pt x="0" y="340"/>
                </a:lnTo>
                <a:lnTo>
                  <a:pt x="180" y="44"/>
                </a:lnTo>
              </a:path>
            </a:pathLst>
          </a:custGeom>
          <a:blipFill dpi="0" rotWithShape="1">
            <a:blip r:embed="rId3"/>
            <a:srcRect/>
            <a:tile tx="0" ty="0" sx="100000" sy="100000" flip="none" algn="tl"/>
          </a:blipFill>
          <a:ln w="9525">
            <a:noFill/>
            <a:round/>
            <a:headEnd/>
            <a:tailEnd/>
          </a:ln>
          <a:effectLst/>
        </p:spPr>
        <p:txBody>
          <a:bodyPr/>
          <a:lstStyle/>
          <a:p>
            <a:endParaRPr lang="en-US"/>
          </a:p>
        </p:txBody>
      </p:sp>
      <p:grpSp>
        <p:nvGrpSpPr>
          <p:cNvPr id="3" name="Group 11"/>
          <p:cNvGrpSpPr>
            <a:grpSpLocks/>
          </p:cNvGrpSpPr>
          <p:nvPr/>
        </p:nvGrpSpPr>
        <p:grpSpPr bwMode="auto">
          <a:xfrm>
            <a:off x="1905000" y="1800225"/>
            <a:ext cx="228600" cy="228600"/>
            <a:chOff x="1200" y="816"/>
            <a:chExt cx="144" cy="144"/>
          </a:xfrm>
        </p:grpSpPr>
        <p:sp>
          <p:nvSpPr>
            <p:cNvPr id="10285" name="Oval 12"/>
            <p:cNvSpPr>
              <a:spLocks noChangeArrowheads="1"/>
            </p:cNvSpPr>
            <p:nvPr/>
          </p:nvSpPr>
          <p:spPr bwMode="auto">
            <a:xfrm>
              <a:off x="1200" y="816"/>
              <a:ext cx="144" cy="144"/>
            </a:xfrm>
            <a:prstGeom prst="ellipse">
              <a:avLst/>
            </a:prstGeom>
            <a:solidFill>
              <a:srgbClr val="3399FF"/>
            </a:solidFill>
            <a:ln w="9525">
              <a:solidFill>
                <a:schemeClr val="tx1"/>
              </a:solidFill>
              <a:round/>
              <a:headEnd/>
              <a:tailEnd/>
            </a:ln>
            <a:effectLst/>
          </p:spPr>
          <p:txBody>
            <a:bodyPr wrap="none" anchor="ctr"/>
            <a:lstStyle/>
            <a:p>
              <a:endParaRPr lang="vi-VN"/>
            </a:p>
          </p:txBody>
        </p:sp>
        <p:sp>
          <p:nvSpPr>
            <p:cNvPr id="10286" name="Oval 13"/>
            <p:cNvSpPr>
              <a:spLocks noChangeArrowheads="1"/>
            </p:cNvSpPr>
            <p:nvPr/>
          </p:nvSpPr>
          <p:spPr bwMode="auto">
            <a:xfrm>
              <a:off x="1248" y="864"/>
              <a:ext cx="48" cy="48"/>
            </a:xfrm>
            <a:prstGeom prst="ellipse">
              <a:avLst/>
            </a:prstGeom>
            <a:solidFill>
              <a:schemeClr val="tx1"/>
            </a:solidFill>
            <a:ln w="9525">
              <a:solidFill>
                <a:schemeClr val="tx1"/>
              </a:solidFill>
              <a:round/>
              <a:headEnd/>
              <a:tailEnd/>
            </a:ln>
            <a:effectLst/>
          </p:spPr>
          <p:txBody>
            <a:bodyPr wrap="none" anchor="ctr"/>
            <a:lstStyle/>
            <a:p>
              <a:endParaRPr lang="vi-VN"/>
            </a:p>
          </p:txBody>
        </p:sp>
      </p:grpSp>
      <p:grpSp>
        <p:nvGrpSpPr>
          <p:cNvPr id="4" name="Group 14"/>
          <p:cNvGrpSpPr>
            <a:grpSpLocks/>
          </p:cNvGrpSpPr>
          <p:nvPr/>
        </p:nvGrpSpPr>
        <p:grpSpPr bwMode="auto">
          <a:xfrm>
            <a:off x="6096000" y="1800225"/>
            <a:ext cx="228600" cy="228600"/>
            <a:chOff x="1200" y="816"/>
            <a:chExt cx="144" cy="144"/>
          </a:xfrm>
        </p:grpSpPr>
        <p:sp>
          <p:nvSpPr>
            <p:cNvPr id="10283" name="Oval 15"/>
            <p:cNvSpPr>
              <a:spLocks noChangeArrowheads="1"/>
            </p:cNvSpPr>
            <p:nvPr/>
          </p:nvSpPr>
          <p:spPr bwMode="auto">
            <a:xfrm>
              <a:off x="1200" y="816"/>
              <a:ext cx="144" cy="144"/>
            </a:xfrm>
            <a:prstGeom prst="ellipse">
              <a:avLst/>
            </a:prstGeom>
            <a:solidFill>
              <a:srgbClr val="3399FF"/>
            </a:solidFill>
            <a:ln w="9525">
              <a:solidFill>
                <a:schemeClr val="tx1"/>
              </a:solidFill>
              <a:round/>
              <a:headEnd/>
              <a:tailEnd/>
            </a:ln>
            <a:effectLst/>
          </p:spPr>
          <p:txBody>
            <a:bodyPr wrap="none" anchor="ctr"/>
            <a:lstStyle/>
            <a:p>
              <a:endParaRPr lang="vi-VN"/>
            </a:p>
          </p:txBody>
        </p:sp>
        <p:sp>
          <p:nvSpPr>
            <p:cNvPr id="10284" name="Oval 16"/>
            <p:cNvSpPr>
              <a:spLocks noChangeArrowheads="1"/>
            </p:cNvSpPr>
            <p:nvPr/>
          </p:nvSpPr>
          <p:spPr bwMode="auto">
            <a:xfrm>
              <a:off x="1248" y="864"/>
              <a:ext cx="48" cy="48"/>
            </a:xfrm>
            <a:prstGeom prst="ellipse">
              <a:avLst/>
            </a:prstGeom>
            <a:solidFill>
              <a:schemeClr val="tx1"/>
            </a:solidFill>
            <a:ln w="9525">
              <a:solidFill>
                <a:schemeClr val="tx1"/>
              </a:solidFill>
              <a:round/>
              <a:headEnd/>
              <a:tailEnd/>
            </a:ln>
            <a:effectLst/>
          </p:spPr>
          <p:txBody>
            <a:bodyPr wrap="none" anchor="ctr"/>
            <a:lstStyle/>
            <a:p>
              <a:endParaRPr lang="vi-VN"/>
            </a:p>
          </p:txBody>
        </p:sp>
      </p:grpSp>
      <p:sp>
        <p:nvSpPr>
          <p:cNvPr id="9233" name="Line 17"/>
          <p:cNvSpPr>
            <a:spLocks noChangeShapeType="1"/>
          </p:cNvSpPr>
          <p:nvPr/>
        </p:nvSpPr>
        <p:spPr bwMode="auto">
          <a:xfrm>
            <a:off x="2133600" y="1919288"/>
            <a:ext cx="3962400" cy="0"/>
          </a:xfrm>
          <a:prstGeom prst="line">
            <a:avLst/>
          </a:prstGeom>
          <a:noFill/>
          <a:ln w="38100">
            <a:solidFill>
              <a:schemeClr val="tx1"/>
            </a:solidFill>
            <a:round/>
            <a:headEnd/>
            <a:tailEnd/>
          </a:ln>
          <a:effectLst/>
        </p:spPr>
        <p:txBody>
          <a:bodyPr/>
          <a:lstStyle/>
          <a:p>
            <a:endParaRPr lang="en-US"/>
          </a:p>
        </p:txBody>
      </p:sp>
      <p:sp>
        <p:nvSpPr>
          <p:cNvPr id="10252" name="Freeform 18"/>
          <p:cNvSpPr>
            <a:spLocks/>
          </p:cNvSpPr>
          <p:nvPr/>
        </p:nvSpPr>
        <p:spPr bwMode="auto">
          <a:xfrm>
            <a:off x="1725613" y="1919288"/>
            <a:ext cx="481012" cy="1854200"/>
          </a:xfrm>
          <a:custGeom>
            <a:avLst/>
            <a:gdLst>
              <a:gd name="T0" fmla="*/ 284776566 w 303"/>
              <a:gd name="T1" fmla="*/ 0 h 1168"/>
              <a:gd name="T2" fmla="*/ 42841818 w 303"/>
              <a:gd name="T3" fmla="*/ 241935000 h 1168"/>
              <a:gd name="T4" fmla="*/ 25201536 w 303"/>
              <a:gd name="T5" fmla="*/ 1302921575 h 1168"/>
              <a:gd name="T6" fmla="*/ 70564302 w 303"/>
              <a:gd name="T7" fmla="*/ 2147483647 h 1168"/>
              <a:gd name="T8" fmla="*/ 441026092 w 303"/>
              <a:gd name="T9" fmla="*/ 2147483647 h 1168"/>
              <a:gd name="T10" fmla="*/ 763605756 w 303"/>
              <a:gd name="T11" fmla="*/ 2147483647 h 11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3" h="1168">
                <a:moveTo>
                  <a:pt x="113" y="0"/>
                </a:moveTo>
                <a:cubicBezTo>
                  <a:pt x="73" y="4"/>
                  <a:pt x="34" y="10"/>
                  <a:pt x="17" y="96"/>
                </a:cubicBezTo>
                <a:cubicBezTo>
                  <a:pt x="0" y="182"/>
                  <a:pt x="8" y="356"/>
                  <a:pt x="10" y="517"/>
                </a:cubicBezTo>
                <a:cubicBezTo>
                  <a:pt x="12" y="678"/>
                  <a:pt x="1" y="962"/>
                  <a:pt x="28" y="1065"/>
                </a:cubicBezTo>
                <a:cubicBezTo>
                  <a:pt x="55" y="1168"/>
                  <a:pt x="129" y="1126"/>
                  <a:pt x="175" y="1138"/>
                </a:cubicBezTo>
                <a:cubicBezTo>
                  <a:pt x="221" y="1150"/>
                  <a:pt x="276" y="1138"/>
                  <a:pt x="303" y="1138"/>
                </a:cubicBezTo>
              </a:path>
            </a:pathLst>
          </a:custGeom>
          <a:noFill/>
          <a:ln w="28575" cmpd="sng">
            <a:solidFill>
              <a:schemeClr val="tx1"/>
            </a:solidFill>
            <a:round/>
            <a:headEnd/>
            <a:tailEnd/>
          </a:ln>
          <a:effectLst/>
        </p:spPr>
        <p:txBody>
          <a:bodyPr/>
          <a:lstStyle/>
          <a:p>
            <a:endParaRPr lang="en-US"/>
          </a:p>
        </p:txBody>
      </p:sp>
      <p:sp>
        <p:nvSpPr>
          <p:cNvPr id="10253" name="Freeform 19"/>
          <p:cNvSpPr>
            <a:spLocks/>
          </p:cNvSpPr>
          <p:nvPr/>
        </p:nvSpPr>
        <p:spPr bwMode="auto">
          <a:xfrm>
            <a:off x="6324600" y="1919288"/>
            <a:ext cx="141288" cy="1219200"/>
          </a:xfrm>
          <a:custGeom>
            <a:avLst/>
            <a:gdLst>
              <a:gd name="T0" fmla="*/ 0 w 89"/>
              <a:gd name="T1" fmla="*/ 0 h 768"/>
              <a:gd name="T2" fmla="*/ 189013181 w 89"/>
              <a:gd name="T3" fmla="*/ 103327200 h 768"/>
              <a:gd name="T4" fmla="*/ 206653544 w 89"/>
              <a:gd name="T5" fmla="*/ 277217188 h 768"/>
              <a:gd name="T6" fmla="*/ 206653544 w 89"/>
              <a:gd name="T7" fmla="*/ 1197075013 h 768"/>
              <a:gd name="T8" fmla="*/ 206653544 w 89"/>
              <a:gd name="T9" fmla="*/ 1935480000 h 7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768">
                <a:moveTo>
                  <a:pt x="0" y="0"/>
                </a:moveTo>
                <a:cubicBezTo>
                  <a:pt x="12" y="7"/>
                  <a:pt x="61" y="23"/>
                  <a:pt x="75" y="41"/>
                </a:cubicBezTo>
                <a:cubicBezTo>
                  <a:pt x="89" y="59"/>
                  <a:pt x="81" y="38"/>
                  <a:pt x="82" y="110"/>
                </a:cubicBezTo>
                <a:cubicBezTo>
                  <a:pt x="83" y="182"/>
                  <a:pt x="82" y="366"/>
                  <a:pt x="82" y="475"/>
                </a:cubicBezTo>
                <a:cubicBezTo>
                  <a:pt x="82" y="585"/>
                  <a:pt x="82" y="677"/>
                  <a:pt x="82" y="768"/>
                </a:cubicBezTo>
              </a:path>
            </a:pathLst>
          </a:custGeom>
          <a:noFill/>
          <a:ln w="28575" cmpd="sng">
            <a:solidFill>
              <a:schemeClr val="tx1"/>
            </a:solidFill>
            <a:round/>
            <a:headEnd/>
            <a:tailEnd/>
          </a:ln>
          <a:effectLst/>
        </p:spPr>
        <p:txBody>
          <a:bodyPr/>
          <a:lstStyle/>
          <a:p>
            <a:endParaRPr lang="en-US"/>
          </a:p>
        </p:txBody>
      </p:sp>
      <p:sp>
        <p:nvSpPr>
          <p:cNvPr id="10254" name="Rectangle 20"/>
          <p:cNvSpPr>
            <a:spLocks noChangeArrowheads="1"/>
          </p:cNvSpPr>
          <p:nvPr/>
        </p:nvSpPr>
        <p:spPr bwMode="auto">
          <a:xfrm>
            <a:off x="6324600" y="3138488"/>
            <a:ext cx="228600" cy="609600"/>
          </a:xfrm>
          <a:prstGeom prst="rect">
            <a:avLst/>
          </a:prstGeom>
          <a:solidFill>
            <a:schemeClr val="bg1"/>
          </a:solidFill>
          <a:ln w="28575">
            <a:solidFill>
              <a:schemeClr val="tx1"/>
            </a:solidFill>
            <a:miter lim="800000"/>
            <a:headEnd/>
            <a:tailEnd/>
          </a:ln>
          <a:effectLst/>
        </p:spPr>
        <p:txBody>
          <a:bodyPr wrap="none" anchor="ctr"/>
          <a:lstStyle/>
          <a:p>
            <a:endParaRPr lang="vi-VN"/>
          </a:p>
        </p:txBody>
      </p:sp>
      <p:sp>
        <p:nvSpPr>
          <p:cNvPr id="10255" name="Line 21"/>
          <p:cNvSpPr>
            <a:spLocks noChangeShapeType="1"/>
          </p:cNvSpPr>
          <p:nvPr/>
        </p:nvSpPr>
        <p:spPr bwMode="auto">
          <a:xfrm flipH="1">
            <a:off x="6324600" y="3138488"/>
            <a:ext cx="228600" cy="609600"/>
          </a:xfrm>
          <a:prstGeom prst="line">
            <a:avLst/>
          </a:prstGeom>
          <a:noFill/>
          <a:ln w="28575">
            <a:solidFill>
              <a:schemeClr val="tx1"/>
            </a:solidFill>
            <a:round/>
            <a:headEnd/>
            <a:tailEnd/>
          </a:ln>
          <a:effectLst/>
        </p:spPr>
        <p:txBody>
          <a:bodyPr/>
          <a:lstStyle/>
          <a:p>
            <a:endParaRPr lang="en-US"/>
          </a:p>
        </p:txBody>
      </p:sp>
      <p:sp>
        <p:nvSpPr>
          <p:cNvPr id="10256" name="AutoShape 22"/>
          <p:cNvSpPr>
            <a:spLocks noChangeArrowheads="1"/>
          </p:cNvSpPr>
          <p:nvPr/>
        </p:nvSpPr>
        <p:spPr bwMode="auto">
          <a:xfrm>
            <a:off x="5029200" y="4595813"/>
            <a:ext cx="762000" cy="228600"/>
          </a:xfrm>
          <a:prstGeom prst="cube">
            <a:avLst>
              <a:gd name="adj" fmla="val 63194"/>
            </a:avLst>
          </a:prstGeom>
          <a:solidFill>
            <a:schemeClr val="accent1"/>
          </a:solidFill>
          <a:ln w="9525">
            <a:solidFill>
              <a:schemeClr val="tx1"/>
            </a:solidFill>
            <a:miter lim="800000"/>
            <a:headEnd/>
            <a:tailEnd/>
          </a:ln>
          <a:effectLst/>
        </p:spPr>
        <p:txBody>
          <a:bodyPr wrap="none" anchor="ctr"/>
          <a:lstStyle/>
          <a:p>
            <a:endParaRPr lang="vi-VN"/>
          </a:p>
        </p:txBody>
      </p:sp>
      <p:sp>
        <p:nvSpPr>
          <p:cNvPr id="10257" name="Freeform 23"/>
          <p:cNvSpPr>
            <a:spLocks/>
          </p:cNvSpPr>
          <p:nvPr/>
        </p:nvSpPr>
        <p:spPr bwMode="auto">
          <a:xfrm>
            <a:off x="5646738" y="3748088"/>
            <a:ext cx="863600" cy="914400"/>
          </a:xfrm>
          <a:custGeom>
            <a:avLst/>
            <a:gdLst>
              <a:gd name="T0" fmla="*/ 1318042513 w 544"/>
              <a:gd name="T1" fmla="*/ 0 h 576"/>
              <a:gd name="T2" fmla="*/ 1313002200 w 544"/>
              <a:gd name="T3" fmla="*/ 1093747813 h 576"/>
              <a:gd name="T4" fmla="*/ 1151712200 w 544"/>
              <a:gd name="T5" fmla="*/ 1393647200 h 576"/>
              <a:gd name="T6" fmla="*/ 0 w 544"/>
              <a:gd name="T7" fmla="*/ 1439010013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4" h="576">
                <a:moveTo>
                  <a:pt x="523" y="0"/>
                </a:moveTo>
                <a:cubicBezTo>
                  <a:pt x="523" y="72"/>
                  <a:pt x="532" y="342"/>
                  <a:pt x="521" y="434"/>
                </a:cubicBezTo>
                <a:cubicBezTo>
                  <a:pt x="510" y="526"/>
                  <a:pt x="544" y="530"/>
                  <a:pt x="457" y="553"/>
                </a:cubicBezTo>
                <a:cubicBezTo>
                  <a:pt x="370" y="576"/>
                  <a:pt x="95" y="567"/>
                  <a:pt x="0" y="571"/>
                </a:cubicBezTo>
              </a:path>
            </a:pathLst>
          </a:custGeom>
          <a:noFill/>
          <a:ln w="28575" cmpd="sng">
            <a:solidFill>
              <a:schemeClr val="tx1"/>
            </a:solidFill>
            <a:round/>
            <a:headEnd/>
            <a:tailEnd/>
          </a:ln>
          <a:effectLst/>
        </p:spPr>
        <p:txBody>
          <a:bodyPr/>
          <a:lstStyle/>
          <a:p>
            <a:endParaRPr lang="en-US"/>
          </a:p>
        </p:txBody>
      </p:sp>
      <p:sp>
        <p:nvSpPr>
          <p:cNvPr id="10258" name="Freeform 24"/>
          <p:cNvSpPr>
            <a:spLocks/>
          </p:cNvSpPr>
          <p:nvPr/>
        </p:nvSpPr>
        <p:spPr bwMode="auto">
          <a:xfrm>
            <a:off x="3352800" y="3689350"/>
            <a:ext cx="1843088" cy="1014413"/>
          </a:xfrm>
          <a:custGeom>
            <a:avLst/>
            <a:gdLst>
              <a:gd name="T0" fmla="*/ 0 w 1161"/>
              <a:gd name="T1" fmla="*/ 12599994 h 639"/>
              <a:gd name="T2" fmla="*/ 415826688 w 1161"/>
              <a:gd name="T3" fmla="*/ 35282205 h 639"/>
              <a:gd name="T4" fmla="*/ 599797350 w 1161"/>
              <a:gd name="T5" fmla="*/ 219252908 h 639"/>
              <a:gd name="T6" fmla="*/ 645160175 w 1161"/>
              <a:gd name="T7" fmla="*/ 589716853 h 639"/>
              <a:gd name="T8" fmla="*/ 645160175 w 1161"/>
              <a:gd name="T9" fmla="*/ 1186993385 h 639"/>
              <a:gd name="T10" fmla="*/ 725805197 w 1161"/>
              <a:gd name="T11" fmla="*/ 1544855749 h 639"/>
              <a:gd name="T12" fmla="*/ 1451610394 w 1161"/>
              <a:gd name="T13" fmla="*/ 1580137954 h 639"/>
              <a:gd name="T14" fmla="*/ 2147483647 w 1161"/>
              <a:gd name="T15" fmla="*/ 1532255755 h 6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61" h="639">
                <a:moveTo>
                  <a:pt x="0" y="5"/>
                </a:moveTo>
                <a:cubicBezTo>
                  <a:pt x="27" y="6"/>
                  <a:pt x="125" y="0"/>
                  <a:pt x="165" y="14"/>
                </a:cubicBezTo>
                <a:cubicBezTo>
                  <a:pt x="205" y="28"/>
                  <a:pt x="223" y="50"/>
                  <a:pt x="238" y="87"/>
                </a:cubicBezTo>
                <a:cubicBezTo>
                  <a:pt x="253" y="124"/>
                  <a:pt x="253" y="170"/>
                  <a:pt x="256" y="234"/>
                </a:cubicBezTo>
                <a:cubicBezTo>
                  <a:pt x="259" y="298"/>
                  <a:pt x="251" y="408"/>
                  <a:pt x="256" y="471"/>
                </a:cubicBezTo>
                <a:cubicBezTo>
                  <a:pt x="261" y="534"/>
                  <a:pt x="235" y="587"/>
                  <a:pt x="288" y="613"/>
                </a:cubicBezTo>
                <a:cubicBezTo>
                  <a:pt x="341" y="639"/>
                  <a:pt x="431" y="628"/>
                  <a:pt x="576" y="627"/>
                </a:cubicBezTo>
                <a:cubicBezTo>
                  <a:pt x="721" y="626"/>
                  <a:pt x="1039" y="612"/>
                  <a:pt x="1161" y="608"/>
                </a:cubicBezTo>
              </a:path>
            </a:pathLst>
          </a:custGeom>
          <a:noFill/>
          <a:ln w="28575" cmpd="sng">
            <a:solidFill>
              <a:schemeClr val="tx1"/>
            </a:solidFill>
            <a:round/>
            <a:headEnd/>
            <a:tailEnd/>
          </a:ln>
          <a:effectLst/>
        </p:spPr>
        <p:txBody>
          <a:bodyPr/>
          <a:lstStyle/>
          <a:p>
            <a:endParaRPr lang="en-US"/>
          </a:p>
        </p:txBody>
      </p:sp>
      <p:sp>
        <p:nvSpPr>
          <p:cNvPr id="10259" name="Rectangle 25"/>
          <p:cNvSpPr>
            <a:spLocks noChangeArrowheads="1"/>
          </p:cNvSpPr>
          <p:nvPr/>
        </p:nvSpPr>
        <p:spPr bwMode="auto">
          <a:xfrm>
            <a:off x="5205413" y="4467225"/>
            <a:ext cx="76200" cy="228600"/>
          </a:xfrm>
          <a:prstGeom prst="rect">
            <a:avLst/>
          </a:prstGeom>
          <a:solidFill>
            <a:schemeClr val="tx1"/>
          </a:solidFill>
          <a:ln w="9525">
            <a:solidFill>
              <a:schemeClr val="tx1"/>
            </a:solidFill>
            <a:miter lim="800000"/>
            <a:headEnd/>
            <a:tailEnd/>
          </a:ln>
          <a:effectLst/>
        </p:spPr>
        <p:txBody>
          <a:bodyPr wrap="none" anchor="ctr"/>
          <a:lstStyle/>
          <a:p>
            <a:endParaRPr lang="vi-VN"/>
          </a:p>
        </p:txBody>
      </p:sp>
      <p:sp>
        <p:nvSpPr>
          <p:cNvPr id="10260" name="Rectangle 26"/>
          <p:cNvSpPr>
            <a:spLocks noChangeArrowheads="1"/>
          </p:cNvSpPr>
          <p:nvPr/>
        </p:nvSpPr>
        <p:spPr bwMode="auto">
          <a:xfrm>
            <a:off x="5557838" y="4491038"/>
            <a:ext cx="80962" cy="171450"/>
          </a:xfrm>
          <a:prstGeom prst="rect">
            <a:avLst/>
          </a:prstGeom>
          <a:solidFill>
            <a:schemeClr val="tx1"/>
          </a:solidFill>
          <a:ln w="9525">
            <a:solidFill>
              <a:schemeClr val="tx1"/>
            </a:solidFill>
            <a:miter lim="800000"/>
            <a:headEnd/>
            <a:tailEnd/>
          </a:ln>
          <a:effectLst/>
        </p:spPr>
        <p:txBody>
          <a:bodyPr wrap="none" anchor="ctr"/>
          <a:lstStyle/>
          <a:p>
            <a:endParaRPr lang="vi-VN"/>
          </a:p>
        </p:txBody>
      </p:sp>
      <p:grpSp>
        <p:nvGrpSpPr>
          <p:cNvPr id="5" name="Group 27"/>
          <p:cNvGrpSpPr>
            <a:grpSpLocks/>
          </p:cNvGrpSpPr>
          <p:nvPr/>
        </p:nvGrpSpPr>
        <p:grpSpPr bwMode="auto">
          <a:xfrm>
            <a:off x="5192713" y="4241800"/>
            <a:ext cx="679450" cy="236538"/>
            <a:chOff x="3263" y="2315"/>
            <a:chExt cx="428" cy="149"/>
          </a:xfrm>
        </p:grpSpPr>
        <p:sp>
          <p:nvSpPr>
            <p:cNvPr id="10281" name="Rectangle 28"/>
            <p:cNvSpPr>
              <a:spLocks noChangeArrowheads="1"/>
            </p:cNvSpPr>
            <p:nvPr/>
          </p:nvSpPr>
          <p:spPr bwMode="auto">
            <a:xfrm rot="-1373433">
              <a:off x="3263" y="2416"/>
              <a:ext cx="288" cy="48"/>
            </a:xfrm>
            <a:prstGeom prst="rect">
              <a:avLst/>
            </a:prstGeom>
            <a:solidFill>
              <a:schemeClr val="tx1"/>
            </a:solidFill>
            <a:ln w="9525">
              <a:solidFill>
                <a:schemeClr val="tx1"/>
              </a:solidFill>
              <a:miter lim="800000"/>
              <a:headEnd/>
              <a:tailEnd/>
            </a:ln>
            <a:effectLst/>
          </p:spPr>
          <p:txBody>
            <a:bodyPr wrap="none" anchor="ctr"/>
            <a:lstStyle/>
            <a:p>
              <a:endParaRPr lang="vi-VN"/>
            </a:p>
          </p:txBody>
        </p:sp>
        <p:sp>
          <p:nvSpPr>
            <p:cNvPr id="10282" name="AutoShape 29" descr="Papyrus"/>
            <p:cNvSpPr>
              <a:spLocks noChangeArrowheads="1"/>
            </p:cNvSpPr>
            <p:nvPr/>
          </p:nvSpPr>
          <p:spPr bwMode="auto">
            <a:xfrm rot="-1427834">
              <a:off x="3525" y="2315"/>
              <a:ext cx="166" cy="76"/>
            </a:xfrm>
            <a:prstGeom prst="roundRect">
              <a:avLst>
                <a:gd name="adj" fmla="val 35801"/>
              </a:avLst>
            </a:prstGeom>
            <a:blipFill dpi="0" rotWithShape="1">
              <a:blip r:embed="rId5"/>
              <a:srcRect/>
              <a:tile tx="0" ty="0" sx="100000" sy="100000" flip="none" algn="tl"/>
            </a:blipFill>
            <a:ln w="9525">
              <a:solidFill>
                <a:schemeClr val="tx1"/>
              </a:solidFill>
              <a:round/>
              <a:headEnd/>
              <a:tailEnd/>
            </a:ln>
            <a:effectLst/>
          </p:spPr>
          <p:txBody>
            <a:bodyPr wrap="none" anchor="ctr"/>
            <a:lstStyle/>
            <a:p>
              <a:endParaRPr lang="vi-VN"/>
            </a:p>
          </p:txBody>
        </p:sp>
      </p:grpSp>
      <p:grpSp>
        <p:nvGrpSpPr>
          <p:cNvPr id="6" name="Group 30"/>
          <p:cNvGrpSpPr>
            <a:grpSpLocks/>
          </p:cNvGrpSpPr>
          <p:nvPr/>
        </p:nvGrpSpPr>
        <p:grpSpPr bwMode="auto">
          <a:xfrm rot="1265541">
            <a:off x="5243513" y="4375150"/>
            <a:ext cx="679450" cy="236538"/>
            <a:chOff x="3263" y="2315"/>
            <a:chExt cx="428" cy="149"/>
          </a:xfrm>
        </p:grpSpPr>
        <p:sp>
          <p:nvSpPr>
            <p:cNvPr id="10279" name="Rectangle 31"/>
            <p:cNvSpPr>
              <a:spLocks noChangeArrowheads="1"/>
            </p:cNvSpPr>
            <p:nvPr/>
          </p:nvSpPr>
          <p:spPr bwMode="auto">
            <a:xfrm rot="-1373433">
              <a:off x="3263" y="2416"/>
              <a:ext cx="288" cy="48"/>
            </a:xfrm>
            <a:prstGeom prst="rect">
              <a:avLst/>
            </a:prstGeom>
            <a:solidFill>
              <a:schemeClr val="tx1"/>
            </a:solidFill>
            <a:ln w="9525">
              <a:solidFill>
                <a:schemeClr val="tx1"/>
              </a:solidFill>
              <a:miter lim="800000"/>
              <a:headEnd/>
              <a:tailEnd/>
            </a:ln>
            <a:effectLst/>
          </p:spPr>
          <p:txBody>
            <a:bodyPr wrap="none" anchor="ctr"/>
            <a:lstStyle/>
            <a:p>
              <a:endParaRPr lang="vi-VN"/>
            </a:p>
          </p:txBody>
        </p:sp>
        <p:sp>
          <p:nvSpPr>
            <p:cNvPr id="10280" name="AutoShape 32" descr="Papyrus"/>
            <p:cNvSpPr>
              <a:spLocks noChangeArrowheads="1"/>
            </p:cNvSpPr>
            <p:nvPr/>
          </p:nvSpPr>
          <p:spPr bwMode="auto">
            <a:xfrm rot="-1427834">
              <a:off x="3525" y="2315"/>
              <a:ext cx="166" cy="76"/>
            </a:xfrm>
            <a:prstGeom prst="roundRect">
              <a:avLst>
                <a:gd name="adj" fmla="val 35801"/>
              </a:avLst>
            </a:prstGeom>
            <a:blipFill dpi="0" rotWithShape="1">
              <a:blip r:embed="rId5"/>
              <a:srcRect/>
              <a:tile tx="0" ty="0" sx="100000" sy="100000" flip="none" algn="tl"/>
            </a:blipFill>
            <a:ln w="9525">
              <a:solidFill>
                <a:schemeClr val="tx1"/>
              </a:solidFill>
              <a:round/>
              <a:headEnd/>
              <a:tailEnd/>
            </a:ln>
            <a:effectLst/>
          </p:spPr>
          <p:txBody>
            <a:bodyPr wrap="none" anchor="ctr"/>
            <a:lstStyle/>
            <a:p>
              <a:endParaRPr lang="vi-VN"/>
            </a:p>
          </p:txBody>
        </p:sp>
      </p:grpSp>
      <p:sp>
        <p:nvSpPr>
          <p:cNvPr id="9249" name="Freeform 33"/>
          <p:cNvSpPr>
            <a:spLocks/>
          </p:cNvSpPr>
          <p:nvPr/>
        </p:nvSpPr>
        <p:spPr bwMode="auto">
          <a:xfrm>
            <a:off x="2514600" y="1900238"/>
            <a:ext cx="457200" cy="457200"/>
          </a:xfrm>
          <a:custGeom>
            <a:avLst/>
            <a:gdLst>
              <a:gd name="T0" fmla="*/ 241935000 w 288"/>
              <a:gd name="T1" fmla="*/ 0 h 288"/>
              <a:gd name="T2" fmla="*/ 201612500 w 288"/>
              <a:gd name="T3" fmla="*/ 231854375 h 288"/>
              <a:gd name="T4" fmla="*/ 120967500 w 288"/>
              <a:gd name="T5" fmla="*/ 483870000 h 288"/>
              <a:gd name="T6" fmla="*/ 0 w 288"/>
              <a:gd name="T7" fmla="*/ 725805000 h 288"/>
              <a:gd name="T8" fmla="*/ 483870000 w 288"/>
              <a:gd name="T9" fmla="*/ 725805000 h 288"/>
              <a:gd name="T10" fmla="*/ 574595625 w 288"/>
              <a:gd name="T11" fmla="*/ 574595625 h 288"/>
              <a:gd name="T12" fmla="*/ 624998750 w 288"/>
              <a:gd name="T13" fmla="*/ 423386250 h 288"/>
              <a:gd name="T14" fmla="*/ 685482500 w 288"/>
              <a:gd name="T15" fmla="*/ 201612500 h 288"/>
              <a:gd name="T16" fmla="*/ 725805000 w 288"/>
              <a:gd name="T17" fmla="*/ 0 h 288"/>
              <a:gd name="T18" fmla="*/ 241935000 w 288"/>
              <a:gd name="T19" fmla="*/ 0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8" h="288">
                <a:moveTo>
                  <a:pt x="96" y="0"/>
                </a:moveTo>
                <a:lnTo>
                  <a:pt x="80" y="92"/>
                </a:lnTo>
                <a:lnTo>
                  <a:pt x="48" y="192"/>
                </a:lnTo>
                <a:lnTo>
                  <a:pt x="0" y="288"/>
                </a:lnTo>
                <a:lnTo>
                  <a:pt x="192" y="288"/>
                </a:lnTo>
                <a:lnTo>
                  <a:pt x="228" y="228"/>
                </a:lnTo>
                <a:lnTo>
                  <a:pt x="248" y="168"/>
                </a:lnTo>
                <a:lnTo>
                  <a:pt x="272" y="80"/>
                </a:lnTo>
                <a:lnTo>
                  <a:pt x="288" y="0"/>
                </a:lnTo>
                <a:lnTo>
                  <a:pt x="96" y="0"/>
                </a:lnTo>
                <a:close/>
              </a:path>
            </a:pathLst>
          </a:custGeom>
          <a:solidFill>
            <a:schemeClr val="bg1"/>
          </a:solidFill>
          <a:ln w="9525">
            <a:solidFill>
              <a:schemeClr val="tx1"/>
            </a:solidFill>
            <a:round/>
            <a:headEnd/>
            <a:tailEnd/>
          </a:ln>
          <a:effectLst/>
        </p:spPr>
        <p:txBody>
          <a:bodyPr/>
          <a:lstStyle/>
          <a:p>
            <a:endParaRPr lang="en-US"/>
          </a:p>
        </p:txBody>
      </p:sp>
      <p:sp>
        <p:nvSpPr>
          <p:cNvPr id="9250" name="Freeform 34"/>
          <p:cNvSpPr>
            <a:spLocks/>
          </p:cNvSpPr>
          <p:nvPr/>
        </p:nvSpPr>
        <p:spPr bwMode="auto">
          <a:xfrm>
            <a:off x="3429000" y="1900238"/>
            <a:ext cx="457200" cy="457200"/>
          </a:xfrm>
          <a:custGeom>
            <a:avLst/>
            <a:gdLst>
              <a:gd name="T0" fmla="*/ 241935000 w 288"/>
              <a:gd name="T1" fmla="*/ 0 h 288"/>
              <a:gd name="T2" fmla="*/ 201612500 w 288"/>
              <a:gd name="T3" fmla="*/ 231854375 h 288"/>
              <a:gd name="T4" fmla="*/ 120967500 w 288"/>
              <a:gd name="T5" fmla="*/ 483870000 h 288"/>
              <a:gd name="T6" fmla="*/ 0 w 288"/>
              <a:gd name="T7" fmla="*/ 725805000 h 288"/>
              <a:gd name="T8" fmla="*/ 483870000 w 288"/>
              <a:gd name="T9" fmla="*/ 725805000 h 288"/>
              <a:gd name="T10" fmla="*/ 574595625 w 288"/>
              <a:gd name="T11" fmla="*/ 574595625 h 288"/>
              <a:gd name="T12" fmla="*/ 624998750 w 288"/>
              <a:gd name="T13" fmla="*/ 423386250 h 288"/>
              <a:gd name="T14" fmla="*/ 685482500 w 288"/>
              <a:gd name="T15" fmla="*/ 201612500 h 288"/>
              <a:gd name="T16" fmla="*/ 725805000 w 288"/>
              <a:gd name="T17" fmla="*/ 0 h 288"/>
              <a:gd name="T18" fmla="*/ 241935000 w 288"/>
              <a:gd name="T19" fmla="*/ 0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8" h="288">
                <a:moveTo>
                  <a:pt x="96" y="0"/>
                </a:moveTo>
                <a:lnTo>
                  <a:pt x="80" y="92"/>
                </a:lnTo>
                <a:lnTo>
                  <a:pt x="48" y="192"/>
                </a:lnTo>
                <a:lnTo>
                  <a:pt x="0" y="288"/>
                </a:lnTo>
                <a:lnTo>
                  <a:pt x="192" y="288"/>
                </a:lnTo>
                <a:lnTo>
                  <a:pt x="228" y="228"/>
                </a:lnTo>
                <a:lnTo>
                  <a:pt x="248" y="168"/>
                </a:lnTo>
                <a:lnTo>
                  <a:pt x="272" y="80"/>
                </a:lnTo>
                <a:lnTo>
                  <a:pt x="288" y="0"/>
                </a:lnTo>
                <a:lnTo>
                  <a:pt x="96" y="0"/>
                </a:lnTo>
                <a:close/>
              </a:path>
            </a:pathLst>
          </a:custGeom>
          <a:solidFill>
            <a:schemeClr val="bg1"/>
          </a:solidFill>
          <a:ln w="9525">
            <a:solidFill>
              <a:schemeClr val="tx1"/>
            </a:solidFill>
            <a:round/>
            <a:headEnd/>
            <a:tailEnd/>
          </a:ln>
          <a:effectLst/>
        </p:spPr>
        <p:txBody>
          <a:bodyPr/>
          <a:lstStyle/>
          <a:p>
            <a:endParaRPr lang="en-US"/>
          </a:p>
        </p:txBody>
      </p:sp>
      <p:sp>
        <p:nvSpPr>
          <p:cNvPr id="9251" name="Freeform 35"/>
          <p:cNvSpPr>
            <a:spLocks/>
          </p:cNvSpPr>
          <p:nvPr/>
        </p:nvSpPr>
        <p:spPr bwMode="auto">
          <a:xfrm>
            <a:off x="4419600" y="1893888"/>
            <a:ext cx="457200" cy="457200"/>
          </a:xfrm>
          <a:custGeom>
            <a:avLst/>
            <a:gdLst>
              <a:gd name="T0" fmla="*/ 241935000 w 288"/>
              <a:gd name="T1" fmla="*/ 0 h 288"/>
              <a:gd name="T2" fmla="*/ 201612500 w 288"/>
              <a:gd name="T3" fmla="*/ 231854375 h 288"/>
              <a:gd name="T4" fmla="*/ 120967500 w 288"/>
              <a:gd name="T5" fmla="*/ 483870000 h 288"/>
              <a:gd name="T6" fmla="*/ 0 w 288"/>
              <a:gd name="T7" fmla="*/ 725805000 h 288"/>
              <a:gd name="T8" fmla="*/ 483870000 w 288"/>
              <a:gd name="T9" fmla="*/ 725805000 h 288"/>
              <a:gd name="T10" fmla="*/ 574595625 w 288"/>
              <a:gd name="T11" fmla="*/ 574595625 h 288"/>
              <a:gd name="T12" fmla="*/ 624998750 w 288"/>
              <a:gd name="T13" fmla="*/ 423386250 h 288"/>
              <a:gd name="T14" fmla="*/ 685482500 w 288"/>
              <a:gd name="T15" fmla="*/ 201612500 h 288"/>
              <a:gd name="T16" fmla="*/ 725805000 w 288"/>
              <a:gd name="T17" fmla="*/ 0 h 288"/>
              <a:gd name="T18" fmla="*/ 241935000 w 288"/>
              <a:gd name="T19" fmla="*/ 0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8" h="288">
                <a:moveTo>
                  <a:pt x="96" y="0"/>
                </a:moveTo>
                <a:lnTo>
                  <a:pt x="80" y="92"/>
                </a:lnTo>
                <a:lnTo>
                  <a:pt x="48" y="192"/>
                </a:lnTo>
                <a:lnTo>
                  <a:pt x="0" y="288"/>
                </a:lnTo>
                <a:lnTo>
                  <a:pt x="192" y="288"/>
                </a:lnTo>
                <a:lnTo>
                  <a:pt x="228" y="228"/>
                </a:lnTo>
                <a:lnTo>
                  <a:pt x="248" y="168"/>
                </a:lnTo>
                <a:lnTo>
                  <a:pt x="272" y="80"/>
                </a:lnTo>
                <a:lnTo>
                  <a:pt x="288" y="0"/>
                </a:lnTo>
                <a:lnTo>
                  <a:pt x="96" y="0"/>
                </a:lnTo>
                <a:close/>
              </a:path>
            </a:pathLst>
          </a:custGeom>
          <a:solidFill>
            <a:schemeClr val="bg1"/>
          </a:solidFill>
          <a:ln w="9525">
            <a:solidFill>
              <a:schemeClr val="tx1"/>
            </a:solidFill>
            <a:round/>
            <a:headEnd/>
            <a:tailEnd/>
          </a:ln>
          <a:effectLst/>
        </p:spPr>
        <p:txBody>
          <a:bodyPr/>
          <a:lstStyle/>
          <a:p>
            <a:endParaRPr lang="en-US"/>
          </a:p>
        </p:txBody>
      </p:sp>
      <p:sp>
        <p:nvSpPr>
          <p:cNvPr id="9252" name="Freeform 36"/>
          <p:cNvSpPr>
            <a:spLocks/>
          </p:cNvSpPr>
          <p:nvPr/>
        </p:nvSpPr>
        <p:spPr bwMode="auto">
          <a:xfrm>
            <a:off x="5181600" y="1900238"/>
            <a:ext cx="457200" cy="457200"/>
          </a:xfrm>
          <a:custGeom>
            <a:avLst/>
            <a:gdLst>
              <a:gd name="T0" fmla="*/ 241935000 w 288"/>
              <a:gd name="T1" fmla="*/ 0 h 288"/>
              <a:gd name="T2" fmla="*/ 201612500 w 288"/>
              <a:gd name="T3" fmla="*/ 231854375 h 288"/>
              <a:gd name="T4" fmla="*/ 120967500 w 288"/>
              <a:gd name="T5" fmla="*/ 483870000 h 288"/>
              <a:gd name="T6" fmla="*/ 0 w 288"/>
              <a:gd name="T7" fmla="*/ 725805000 h 288"/>
              <a:gd name="T8" fmla="*/ 483870000 w 288"/>
              <a:gd name="T9" fmla="*/ 725805000 h 288"/>
              <a:gd name="T10" fmla="*/ 574595625 w 288"/>
              <a:gd name="T11" fmla="*/ 574595625 h 288"/>
              <a:gd name="T12" fmla="*/ 624998750 w 288"/>
              <a:gd name="T13" fmla="*/ 423386250 h 288"/>
              <a:gd name="T14" fmla="*/ 685482500 w 288"/>
              <a:gd name="T15" fmla="*/ 201612500 h 288"/>
              <a:gd name="T16" fmla="*/ 725805000 w 288"/>
              <a:gd name="T17" fmla="*/ 0 h 288"/>
              <a:gd name="T18" fmla="*/ 241935000 w 288"/>
              <a:gd name="T19" fmla="*/ 0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8" h="288">
                <a:moveTo>
                  <a:pt x="96" y="0"/>
                </a:moveTo>
                <a:lnTo>
                  <a:pt x="80" y="92"/>
                </a:lnTo>
                <a:lnTo>
                  <a:pt x="48" y="192"/>
                </a:lnTo>
                <a:lnTo>
                  <a:pt x="0" y="288"/>
                </a:lnTo>
                <a:lnTo>
                  <a:pt x="192" y="288"/>
                </a:lnTo>
                <a:lnTo>
                  <a:pt x="228" y="228"/>
                </a:lnTo>
                <a:lnTo>
                  <a:pt x="248" y="168"/>
                </a:lnTo>
                <a:lnTo>
                  <a:pt x="272" y="80"/>
                </a:lnTo>
                <a:lnTo>
                  <a:pt x="288" y="0"/>
                </a:lnTo>
                <a:lnTo>
                  <a:pt x="96" y="0"/>
                </a:lnTo>
                <a:close/>
              </a:path>
            </a:pathLst>
          </a:custGeom>
          <a:solidFill>
            <a:schemeClr val="bg1"/>
          </a:solidFill>
          <a:ln w="9525">
            <a:solidFill>
              <a:schemeClr val="tx1"/>
            </a:solidFill>
            <a:round/>
            <a:headEnd/>
            <a:tailEnd/>
          </a:ln>
          <a:effectLst/>
        </p:spPr>
        <p:txBody>
          <a:bodyPr/>
          <a:lstStyle/>
          <a:p>
            <a:endParaRPr lang="en-US"/>
          </a:p>
        </p:txBody>
      </p:sp>
      <p:sp>
        <p:nvSpPr>
          <p:cNvPr id="9253" name="Text Box 37"/>
          <p:cNvSpPr txBox="1">
            <a:spLocks noChangeArrowheads="1"/>
          </p:cNvSpPr>
          <p:nvPr/>
        </p:nvSpPr>
        <p:spPr bwMode="auto">
          <a:xfrm>
            <a:off x="6934200" y="3214688"/>
            <a:ext cx="1066800" cy="336550"/>
          </a:xfrm>
          <a:prstGeom prst="rect">
            <a:avLst/>
          </a:prstGeom>
          <a:noFill/>
          <a:ln w="9525">
            <a:noFill/>
            <a:miter lim="800000"/>
            <a:headEnd/>
            <a:tailEnd/>
          </a:ln>
          <a:effectLst/>
        </p:spPr>
        <p:txBody>
          <a:bodyPr>
            <a:spAutoFit/>
          </a:bodyPr>
          <a:lstStyle/>
          <a:p>
            <a:pPr>
              <a:spcBef>
                <a:spcPct val="50000"/>
              </a:spcBef>
            </a:pPr>
            <a:r>
              <a:rPr lang="en-US" sz="1600" b="1"/>
              <a:t>Cầu chì</a:t>
            </a:r>
          </a:p>
        </p:txBody>
      </p:sp>
      <p:sp>
        <p:nvSpPr>
          <p:cNvPr id="9254" name="Text Box 38"/>
          <p:cNvSpPr txBox="1">
            <a:spLocks noChangeArrowheads="1"/>
          </p:cNvSpPr>
          <p:nvPr/>
        </p:nvSpPr>
        <p:spPr bwMode="auto">
          <a:xfrm>
            <a:off x="2133600" y="1538288"/>
            <a:ext cx="914400" cy="336550"/>
          </a:xfrm>
          <a:prstGeom prst="rect">
            <a:avLst/>
          </a:prstGeom>
          <a:noFill/>
          <a:ln w="9525">
            <a:noFill/>
            <a:miter lim="800000"/>
            <a:headEnd/>
            <a:tailEnd/>
          </a:ln>
          <a:effectLst/>
        </p:spPr>
        <p:txBody>
          <a:bodyPr>
            <a:spAutoFit/>
          </a:bodyPr>
          <a:lstStyle/>
          <a:p>
            <a:pPr>
              <a:spcBef>
                <a:spcPct val="50000"/>
              </a:spcBef>
            </a:pPr>
            <a:r>
              <a:rPr lang="en-US" sz="1600" b="1" dirty="0">
                <a:latin typeface="Times New Roman" pitchFamily="18" charset="0"/>
                <a:cs typeface="Times New Roman" pitchFamily="18" charset="0"/>
              </a:rPr>
              <a:t>Dây sắt</a:t>
            </a:r>
          </a:p>
        </p:txBody>
      </p:sp>
      <p:sp>
        <p:nvSpPr>
          <p:cNvPr id="9255" name="Text Box 39"/>
          <p:cNvSpPr txBox="1">
            <a:spLocks noChangeArrowheads="1"/>
          </p:cNvSpPr>
          <p:nvPr/>
        </p:nvSpPr>
        <p:spPr bwMode="auto">
          <a:xfrm>
            <a:off x="4800600" y="1066800"/>
            <a:ext cx="1828800" cy="336550"/>
          </a:xfrm>
          <a:prstGeom prst="rect">
            <a:avLst/>
          </a:prstGeom>
          <a:noFill/>
          <a:ln w="9525">
            <a:noFill/>
            <a:miter lim="800000"/>
            <a:headEnd/>
            <a:tailEnd/>
          </a:ln>
          <a:effectLst/>
        </p:spPr>
        <p:txBody>
          <a:bodyPr>
            <a:spAutoFit/>
          </a:bodyPr>
          <a:lstStyle/>
          <a:p>
            <a:pPr>
              <a:spcBef>
                <a:spcPct val="50000"/>
              </a:spcBef>
            </a:pPr>
            <a:r>
              <a:rPr lang="en-US" sz="1600" b="1" dirty="0">
                <a:latin typeface="Times New Roman" pitchFamily="18" charset="0"/>
                <a:cs typeface="Times New Roman" pitchFamily="18" charset="0"/>
              </a:rPr>
              <a:t>Mảnh giấy nhỏ</a:t>
            </a:r>
          </a:p>
        </p:txBody>
      </p:sp>
      <p:sp>
        <p:nvSpPr>
          <p:cNvPr id="9256" name="Line 40"/>
          <p:cNvSpPr>
            <a:spLocks noChangeShapeType="1"/>
          </p:cNvSpPr>
          <p:nvPr/>
        </p:nvSpPr>
        <p:spPr bwMode="auto">
          <a:xfrm>
            <a:off x="3124200" y="1538288"/>
            <a:ext cx="76200" cy="381000"/>
          </a:xfrm>
          <a:prstGeom prst="line">
            <a:avLst/>
          </a:prstGeom>
          <a:noFill/>
          <a:ln w="19050">
            <a:solidFill>
              <a:srgbClr val="0000CC"/>
            </a:solidFill>
            <a:round/>
            <a:headEnd/>
            <a:tailEnd type="triangle" w="med" len="med"/>
          </a:ln>
          <a:effectLst/>
        </p:spPr>
        <p:txBody>
          <a:bodyPr/>
          <a:lstStyle/>
          <a:p>
            <a:endParaRPr lang="en-US"/>
          </a:p>
        </p:txBody>
      </p:sp>
      <p:sp>
        <p:nvSpPr>
          <p:cNvPr id="9257" name="Line 41"/>
          <p:cNvSpPr>
            <a:spLocks noChangeShapeType="1"/>
          </p:cNvSpPr>
          <p:nvPr/>
        </p:nvSpPr>
        <p:spPr bwMode="auto">
          <a:xfrm flipH="1">
            <a:off x="4724400" y="1538288"/>
            <a:ext cx="685800" cy="533400"/>
          </a:xfrm>
          <a:prstGeom prst="line">
            <a:avLst/>
          </a:prstGeom>
          <a:noFill/>
          <a:ln w="19050">
            <a:solidFill>
              <a:srgbClr val="0000CC"/>
            </a:solidFill>
            <a:round/>
            <a:headEnd/>
            <a:tailEnd type="triangle" w="med" len="med"/>
          </a:ln>
          <a:effectLst/>
        </p:spPr>
        <p:txBody>
          <a:bodyPr/>
          <a:lstStyle/>
          <a:p>
            <a:endParaRPr lang="en-US"/>
          </a:p>
        </p:txBody>
      </p:sp>
      <p:sp>
        <p:nvSpPr>
          <p:cNvPr id="9258" name="Line 42"/>
          <p:cNvSpPr>
            <a:spLocks noChangeShapeType="1"/>
          </p:cNvSpPr>
          <p:nvPr/>
        </p:nvSpPr>
        <p:spPr bwMode="auto">
          <a:xfrm flipH="1">
            <a:off x="6600825" y="3424238"/>
            <a:ext cx="381000" cy="76200"/>
          </a:xfrm>
          <a:prstGeom prst="line">
            <a:avLst/>
          </a:prstGeom>
          <a:noFill/>
          <a:ln w="19050">
            <a:solidFill>
              <a:srgbClr val="0000CC"/>
            </a:solidFill>
            <a:round/>
            <a:headEnd/>
            <a:tailEnd type="triangle" w="med" len="med"/>
          </a:ln>
          <a:effectLst/>
        </p:spPr>
        <p:txBody>
          <a:bodyPr/>
          <a:lstStyle/>
          <a:p>
            <a:endParaRPr lang="en-US"/>
          </a:p>
        </p:txBody>
      </p:sp>
      <p:pic>
        <p:nvPicPr>
          <p:cNvPr id="9259" name="Picture 43" descr="Flame-06-june"/>
          <p:cNvPicPr>
            <a:picLocks noChangeAspect="1" noChangeArrowheads="1" noCrop="1"/>
          </p:cNvPicPr>
          <p:nvPr/>
        </p:nvPicPr>
        <p:blipFill>
          <a:blip r:embed="rId6" cstate="print">
            <a:lum bright="30000" contrast="48000"/>
          </a:blip>
          <a:srcRect/>
          <a:stretch>
            <a:fillRect/>
          </a:stretch>
        </p:blipFill>
        <p:spPr bwMode="auto">
          <a:xfrm>
            <a:off x="2667000" y="1766888"/>
            <a:ext cx="304800" cy="152400"/>
          </a:xfrm>
          <a:prstGeom prst="rect">
            <a:avLst/>
          </a:prstGeom>
          <a:noFill/>
          <a:ln w="9525">
            <a:noFill/>
            <a:miter lim="800000"/>
            <a:headEnd/>
            <a:tailEnd/>
          </a:ln>
        </p:spPr>
      </p:pic>
      <p:pic>
        <p:nvPicPr>
          <p:cNvPr id="9260" name="Picture 44" descr="Flame-06-june"/>
          <p:cNvPicPr>
            <a:picLocks noChangeAspect="1" noChangeArrowheads="1" noCrop="1"/>
          </p:cNvPicPr>
          <p:nvPr/>
        </p:nvPicPr>
        <p:blipFill>
          <a:blip r:embed="rId6" cstate="print">
            <a:lum bright="24000" contrast="78000"/>
          </a:blip>
          <a:srcRect/>
          <a:stretch>
            <a:fillRect/>
          </a:stretch>
        </p:blipFill>
        <p:spPr bwMode="auto">
          <a:xfrm>
            <a:off x="3581400" y="1766888"/>
            <a:ext cx="304800" cy="152400"/>
          </a:xfrm>
          <a:prstGeom prst="rect">
            <a:avLst/>
          </a:prstGeom>
          <a:noFill/>
          <a:ln w="9525">
            <a:noFill/>
            <a:miter lim="800000"/>
            <a:headEnd/>
            <a:tailEnd/>
          </a:ln>
        </p:spPr>
      </p:pic>
      <p:pic>
        <p:nvPicPr>
          <p:cNvPr id="9261" name="Picture 45" descr="Flame-06-june"/>
          <p:cNvPicPr>
            <a:picLocks noChangeAspect="1" noChangeArrowheads="1" noCrop="1"/>
          </p:cNvPicPr>
          <p:nvPr/>
        </p:nvPicPr>
        <p:blipFill>
          <a:blip r:embed="rId6" cstate="print">
            <a:lum bright="24000" contrast="42000"/>
          </a:blip>
          <a:srcRect/>
          <a:stretch>
            <a:fillRect/>
          </a:stretch>
        </p:blipFill>
        <p:spPr bwMode="auto">
          <a:xfrm>
            <a:off x="4572000" y="1766888"/>
            <a:ext cx="304800" cy="152400"/>
          </a:xfrm>
          <a:prstGeom prst="rect">
            <a:avLst/>
          </a:prstGeom>
          <a:noFill/>
          <a:ln w="9525">
            <a:noFill/>
            <a:miter lim="800000"/>
            <a:headEnd/>
            <a:tailEnd/>
          </a:ln>
        </p:spPr>
      </p:pic>
      <p:pic>
        <p:nvPicPr>
          <p:cNvPr id="9262" name="Picture 46" descr="Flame-06-june"/>
          <p:cNvPicPr>
            <a:picLocks noChangeAspect="1" noChangeArrowheads="1" noCrop="1"/>
          </p:cNvPicPr>
          <p:nvPr/>
        </p:nvPicPr>
        <p:blipFill>
          <a:blip r:embed="rId6" cstate="print">
            <a:lum bright="30000" contrast="36000"/>
          </a:blip>
          <a:srcRect/>
          <a:stretch>
            <a:fillRect/>
          </a:stretch>
        </p:blipFill>
        <p:spPr bwMode="auto">
          <a:xfrm>
            <a:off x="5334000" y="1766888"/>
            <a:ext cx="304800" cy="152400"/>
          </a:xfrm>
          <a:prstGeom prst="rect">
            <a:avLst/>
          </a:prstGeom>
          <a:noFill/>
          <a:ln w="9525">
            <a:noFill/>
            <a:miter lim="800000"/>
            <a:headEnd/>
            <a:tailEnd/>
          </a:ln>
        </p:spPr>
      </p:pic>
      <p:sp>
        <p:nvSpPr>
          <p:cNvPr id="10277" name="Text Box 47"/>
          <p:cNvSpPr txBox="1">
            <a:spLocks noChangeArrowheads="1"/>
          </p:cNvSpPr>
          <p:nvPr/>
        </p:nvSpPr>
        <p:spPr bwMode="auto">
          <a:xfrm>
            <a:off x="533400" y="304800"/>
            <a:ext cx="1295400" cy="400110"/>
          </a:xfrm>
          <a:prstGeom prst="rect">
            <a:avLst/>
          </a:prstGeom>
          <a:noFill/>
          <a:ln w="9525">
            <a:noFill/>
            <a:miter lim="800000"/>
            <a:headEnd/>
            <a:tailEnd/>
          </a:ln>
          <a:effectLst/>
        </p:spPr>
        <p:txBody>
          <a:bodyPr>
            <a:spAutoFit/>
          </a:bodyPr>
          <a:lstStyle/>
          <a:p>
            <a:pPr>
              <a:spcBef>
                <a:spcPct val="50000"/>
              </a:spcBef>
            </a:pPr>
            <a:r>
              <a:rPr lang="en-US" sz="2000" b="1" dirty="0">
                <a:solidFill>
                  <a:srgbClr val="FF0000"/>
                </a:solidFill>
                <a:latin typeface="Times New Roman" pitchFamily="18" charset="0"/>
                <a:cs typeface="Times New Roman" pitchFamily="18" charset="0"/>
              </a:rPr>
              <a:t>Hình 22.2</a:t>
            </a:r>
          </a:p>
        </p:txBody>
      </p:sp>
      <p:sp>
        <p:nvSpPr>
          <p:cNvPr id="50" name="Rectangle 49"/>
          <p:cNvSpPr/>
          <p:nvPr/>
        </p:nvSpPr>
        <p:spPr>
          <a:xfrm>
            <a:off x="6324600" y="1447800"/>
            <a:ext cx="381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B</a:t>
            </a:r>
            <a:endParaRPr lang="en-US" b="1" dirty="0">
              <a:solidFill>
                <a:schemeClr val="tx1"/>
              </a:solidFill>
              <a:latin typeface="Times New Roman" pitchFamily="18" charset="0"/>
              <a:cs typeface="Times New Roman" pitchFamily="18" charset="0"/>
            </a:endParaRPr>
          </a:p>
        </p:txBody>
      </p:sp>
      <p:sp>
        <p:nvSpPr>
          <p:cNvPr id="51" name="Rectangle 50"/>
          <p:cNvSpPr/>
          <p:nvPr/>
        </p:nvSpPr>
        <p:spPr>
          <a:xfrm>
            <a:off x="1447800" y="1676400"/>
            <a:ext cx="304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A</a:t>
            </a:r>
            <a:endParaRPr lang="en-US"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
                                        <p:tgtEl>
                                          <p:spTgt spid="5"/>
                                        </p:tgtEl>
                                      </p:cBhvr>
                                    </p:animEffect>
                                    <p:set>
                                      <p:cBhvr>
                                        <p:cTn id="7" dur="1" fill="hold">
                                          <p:stCondLst>
                                            <p:cond delay="19"/>
                                          </p:stCondLst>
                                        </p:cTn>
                                        <p:tgtEl>
                                          <p:spTgt spid="5"/>
                                        </p:tgtEl>
                                        <p:attrNameLst>
                                          <p:attrName>style.visibility</p:attrName>
                                        </p:attrNameLst>
                                      </p:cBhvr>
                                      <p:to>
                                        <p:strVal val="hidden"/>
                                      </p:to>
                                    </p:set>
                                  </p:childTnLst>
                                </p:cTn>
                              </p:par>
                            </p:childTnLst>
                          </p:cTn>
                        </p:par>
                        <p:par>
                          <p:cTn id="8" fill="hold" nodeType="afterGroup">
                            <p:stCondLst>
                              <p:cond delay="2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
                                        <p:tgtEl>
                                          <p:spTgt spid="6"/>
                                        </p:tgtEl>
                                      </p:cBhvr>
                                    </p:animEffect>
                                  </p:childTnLst>
                                </p:cTn>
                              </p:par>
                              <p:par>
                                <p:cTn id="12" presetID="10" presetClass="exit" presetSubtype="0" fill="hold" grpId="0" nodeType="withEffect">
                                  <p:stCondLst>
                                    <p:cond delay="0"/>
                                  </p:stCondLst>
                                  <p:childTnLst>
                                    <p:animEffect transition="out" filter="fade">
                                      <p:cBhvr>
                                        <p:cTn id="13" dur="2000"/>
                                        <p:tgtEl>
                                          <p:spTgt spid="9256"/>
                                        </p:tgtEl>
                                      </p:cBhvr>
                                    </p:animEffect>
                                    <p:set>
                                      <p:cBhvr>
                                        <p:cTn id="14" dur="1" fill="hold">
                                          <p:stCondLst>
                                            <p:cond delay="1999"/>
                                          </p:stCondLst>
                                        </p:cTn>
                                        <p:tgtEl>
                                          <p:spTgt spid="9256"/>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2000"/>
                                        <p:tgtEl>
                                          <p:spTgt spid="9254"/>
                                        </p:tgtEl>
                                      </p:cBhvr>
                                    </p:animEffect>
                                    <p:set>
                                      <p:cBhvr>
                                        <p:cTn id="17" dur="1" fill="hold">
                                          <p:stCondLst>
                                            <p:cond delay="1999"/>
                                          </p:stCondLst>
                                        </p:cTn>
                                        <p:tgtEl>
                                          <p:spTgt spid="9254"/>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2000"/>
                                        <p:tgtEl>
                                          <p:spTgt spid="9255"/>
                                        </p:tgtEl>
                                      </p:cBhvr>
                                    </p:animEffect>
                                    <p:set>
                                      <p:cBhvr>
                                        <p:cTn id="20" dur="1" fill="hold">
                                          <p:stCondLst>
                                            <p:cond delay="1999"/>
                                          </p:stCondLst>
                                        </p:cTn>
                                        <p:tgtEl>
                                          <p:spTgt spid="9255"/>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2000"/>
                                        <p:tgtEl>
                                          <p:spTgt spid="9257"/>
                                        </p:tgtEl>
                                      </p:cBhvr>
                                    </p:animEffect>
                                    <p:set>
                                      <p:cBhvr>
                                        <p:cTn id="23" dur="1" fill="hold">
                                          <p:stCondLst>
                                            <p:cond delay="1999"/>
                                          </p:stCondLst>
                                        </p:cTn>
                                        <p:tgtEl>
                                          <p:spTgt spid="9257"/>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2000"/>
                                        <p:tgtEl>
                                          <p:spTgt spid="9258"/>
                                        </p:tgtEl>
                                      </p:cBhvr>
                                    </p:animEffect>
                                    <p:set>
                                      <p:cBhvr>
                                        <p:cTn id="26" dur="1" fill="hold">
                                          <p:stCondLst>
                                            <p:cond delay="1999"/>
                                          </p:stCondLst>
                                        </p:cTn>
                                        <p:tgtEl>
                                          <p:spTgt spid="9258"/>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2000"/>
                                        <p:tgtEl>
                                          <p:spTgt spid="9253"/>
                                        </p:tgtEl>
                                      </p:cBhvr>
                                    </p:animEffect>
                                    <p:set>
                                      <p:cBhvr>
                                        <p:cTn id="29" dur="1" fill="hold">
                                          <p:stCondLst>
                                            <p:cond delay="1999"/>
                                          </p:stCondLst>
                                        </p:cTn>
                                        <p:tgtEl>
                                          <p:spTgt spid="9253"/>
                                        </p:tgtEl>
                                        <p:attrNameLst>
                                          <p:attrName>style.visibility</p:attrName>
                                        </p:attrNameLst>
                                      </p:cBhvr>
                                      <p:to>
                                        <p:strVal val="hidden"/>
                                      </p:to>
                                    </p:set>
                                  </p:childTnLst>
                                </p:cTn>
                              </p:par>
                              <p:par>
                                <p:cTn id="30" presetID="7" presetClass="emph" presetSubtype="2" fill="hold" nodeType="withEffect">
                                  <p:stCondLst>
                                    <p:cond delay="0"/>
                                  </p:stCondLst>
                                  <p:childTnLst>
                                    <p:animClr clrSpc="rgb" dir="cw">
                                      <p:cBhvr>
                                        <p:cTn id="31" dur="3000" fill="hold"/>
                                        <p:tgtEl>
                                          <p:spTgt spid="9233"/>
                                        </p:tgtEl>
                                        <p:attrNameLst>
                                          <p:attrName>stroke.color</p:attrName>
                                        </p:attrNameLst>
                                      </p:cBhvr>
                                      <p:to>
                                        <a:srgbClr val="FF0000"/>
                                      </p:to>
                                    </p:animClr>
                                    <p:set>
                                      <p:cBhvr>
                                        <p:cTn id="32" dur="3000" fill="hold"/>
                                        <p:tgtEl>
                                          <p:spTgt spid="9233"/>
                                        </p:tgtEl>
                                        <p:attrNameLst>
                                          <p:attrName>stroke.on</p:attrName>
                                        </p:attrNameLst>
                                      </p:cBhvr>
                                      <p:to>
                                        <p:strVal val="true"/>
                                      </p:to>
                                    </p:set>
                                  </p:childTnLst>
                                </p:cTn>
                              </p:par>
                            </p:childTnLst>
                          </p:cTn>
                        </p:par>
                        <p:par>
                          <p:cTn id="33" fill="hold" nodeType="afterGroup">
                            <p:stCondLst>
                              <p:cond delay="3020"/>
                            </p:stCondLst>
                            <p:childTnLst>
                              <p:par>
                                <p:cTn id="34" presetID="22" presetClass="entr" presetSubtype="4" fill="hold" nodeType="afterEffect">
                                  <p:stCondLst>
                                    <p:cond delay="480"/>
                                  </p:stCondLst>
                                  <p:childTnLst>
                                    <p:set>
                                      <p:cBhvr>
                                        <p:cTn id="35" dur="1" fill="hold">
                                          <p:stCondLst>
                                            <p:cond delay="0"/>
                                          </p:stCondLst>
                                        </p:cTn>
                                        <p:tgtEl>
                                          <p:spTgt spid="9259"/>
                                        </p:tgtEl>
                                        <p:attrNameLst>
                                          <p:attrName>style.visibility</p:attrName>
                                        </p:attrNameLst>
                                      </p:cBhvr>
                                      <p:to>
                                        <p:strVal val="visible"/>
                                      </p:to>
                                    </p:set>
                                    <p:animEffect transition="in" filter="wipe(down)">
                                      <p:cBhvr>
                                        <p:cTn id="36" dur="1600"/>
                                        <p:tgtEl>
                                          <p:spTgt spid="9259"/>
                                        </p:tgtEl>
                                      </p:cBhvr>
                                    </p:animEffect>
                                  </p:childTnLst>
                                  <p:subTnLst>
                                    <p:set>
                                      <p:cBhvr override="childStyle">
                                        <p:cTn dur="1" fill="hold" display="0" masterRel="sameClick" afterEffect="1">
                                          <p:stCondLst>
                                            <p:cond evt="end" delay="0">
                                              <p:tn val="34"/>
                                            </p:cond>
                                          </p:stCondLst>
                                        </p:cTn>
                                        <p:tgtEl>
                                          <p:spTgt spid="9259"/>
                                        </p:tgtEl>
                                        <p:attrNameLst>
                                          <p:attrName>style.visibility</p:attrName>
                                        </p:attrNameLst>
                                      </p:cBhvr>
                                      <p:to>
                                        <p:strVal val="hidden"/>
                                      </p:to>
                                    </p:set>
                                  </p:subTnLst>
                                </p:cTn>
                              </p:par>
                              <p:par>
                                <p:cTn id="37" presetID="22" presetClass="entr" presetSubtype="4" fill="hold" nodeType="withEffect">
                                  <p:stCondLst>
                                    <p:cond delay="0"/>
                                  </p:stCondLst>
                                  <p:childTnLst>
                                    <p:set>
                                      <p:cBhvr>
                                        <p:cTn id="38" dur="1" fill="hold">
                                          <p:stCondLst>
                                            <p:cond delay="0"/>
                                          </p:stCondLst>
                                        </p:cTn>
                                        <p:tgtEl>
                                          <p:spTgt spid="9260"/>
                                        </p:tgtEl>
                                        <p:attrNameLst>
                                          <p:attrName>style.visibility</p:attrName>
                                        </p:attrNameLst>
                                      </p:cBhvr>
                                      <p:to>
                                        <p:strVal val="visible"/>
                                      </p:to>
                                    </p:set>
                                    <p:animEffect transition="in" filter="wipe(down)">
                                      <p:cBhvr>
                                        <p:cTn id="39" dur="2080"/>
                                        <p:tgtEl>
                                          <p:spTgt spid="9260"/>
                                        </p:tgtEl>
                                      </p:cBhvr>
                                    </p:animEffect>
                                  </p:childTnLst>
                                  <p:subTnLst>
                                    <p:set>
                                      <p:cBhvr override="childStyle">
                                        <p:cTn dur="1" fill="hold" display="0" masterRel="sameClick" afterEffect="1">
                                          <p:stCondLst>
                                            <p:cond evt="end" delay="0">
                                              <p:tn val="37"/>
                                            </p:cond>
                                          </p:stCondLst>
                                        </p:cTn>
                                        <p:tgtEl>
                                          <p:spTgt spid="9260"/>
                                        </p:tgtEl>
                                        <p:attrNameLst>
                                          <p:attrName>style.visibility</p:attrName>
                                        </p:attrNameLst>
                                      </p:cBhvr>
                                      <p:to>
                                        <p:strVal val="hidden"/>
                                      </p:to>
                                    </p:set>
                                  </p:subTnLst>
                                </p:cTn>
                              </p:par>
                              <p:par>
                                <p:cTn id="40" presetID="22" presetClass="entr" presetSubtype="4" fill="hold" nodeType="withEffect">
                                  <p:stCondLst>
                                    <p:cond delay="0"/>
                                  </p:stCondLst>
                                  <p:childTnLst>
                                    <p:set>
                                      <p:cBhvr>
                                        <p:cTn id="41" dur="1" fill="hold">
                                          <p:stCondLst>
                                            <p:cond delay="0"/>
                                          </p:stCondLst>
                                        </p:cTn>
                                        <p:tgtEl>
                                          <p:spTgt spid="9261"/>
                                        </p:tgtEl>
                                        <p:attrNameLst>
                                          <p:attrName>style.visibility</p:attrName>
                                        </p:attrNameLst>
                                      </p:cBhvr>
                                      <p:to>
                                        <p:strVal val="visible"/>
                                      </p:to>
                                    </p:set>
                                    <p:animEffect transition="in" filter="wipe(down)">
                                      <p:cBhvr>
                                        <p:cTn id="42" dur="2080"/>
                                        <p:tgtEl>
                                          <p:spTgt spid="9261"/>
                                        </p:tgtEl>
                                      </p:cBhvr>
                                    </p:animEffect>
                                  </p:childTnLst>
                                  <p:subTnLst>
                                    <p:set>
                                      <p:cBhvr override="childStyle">
                                        <p:cTn dur="1" fill="hold" display="0" masterRel="sameClick" afterEffect="1">
                                          <p:stCondLst>
                                            <p:cond evt="end" delay="0">
                                              <p:tn val="40"/>
                                            </p:cond>
                                          </p:stCondLst>
                                        </p:cTn>
                                        <p:tgtEl>
                                          <p:spTgt spid="9261"/>
                                        </p:tgtEl>
                                        <p:attrNameLst>
                                          <p:attrName>style.visibility</p:attrName>
                                        </p:attrNameLst>
                                      </p:cBhvr>
                                      <p:to>
                                        <p:strVal val="hidden"/>
                                      </p:to>
                                    </p:set>
                                  </p:subTnLst>
                                </p:cTn>
                              </p:par>
                              <p:par>
                                <p:cTn id="43" presetID="22" presetClass="entr" presetSubtype="4" fill="hold" nodeType="withEffect">
                                  <p:stCondLst>
                                    <p:cond delay="0"/>
                                  </p:stCondLst>
                                  <p:childTnLst>
                                    <p:set>
                                      <p:cBhvr>
                                        <p:cTn id="44" dur="1" fill="hold">
                                          <p:stCondLst>
                                            <p:cond delay="0"/>
                                          </p:stCondLst>
                                        </p:cTn>
                                        <p:tgtEl>
                                          <p:spTgt spid="9262"/>
                                        </p:tgtEl>
                                        <p:attrNameLst>
                                          <p:attrName>style.visibility</p:attrName>
                                        </p:attrNameLst>
                                      </p:cBhvr>
                                      <p:to>
                                        <p:strVal val="visible"/>
                                      </p:to>
                                    </p:set>
                                    <p:animEffect transition="in" filter="wipe(down)">
                                      <p:cBhvr>
                                        <p:cTn id="45" dur="2080"/>
                                        <p:tgtEl>
                                          <p:spTgt spid="9262"/>
                                        </p:tgtEl>
                                      </p:cBhvr>
                                    </p:animEffect>
                                  </p:childTnLst>
                                  <p:subTnLst>
                                    <p:set>
                                      <p:cBhvr override="childStyle">
                                        <p:cTn dur="1" fill="hold" display="0" masterRel="sameClick" afterEffect="1">
                                          <p:stCondLst>
                                            <p:cond evt="end" delay="0">
                                              <p:tn val="43"/>
                                            </p:cond>
                                          </p:stCondLst>
                                        </p:cTn>
                                        <p:tgtEl>
                                          <p:spTgt spid="9262"/>
                                        </p:tgtEl>
                                        <p:attrNameLst>
                                          <p:attrName>style.visibility</p:attrName>
                                        </p:attrNameLst>
                                      </p:cBhvr>
                                      <p:to>
                                        <p:strVal val="hidden"/>
                                      </p:to>
                                    </p:set>
                                  </p:subTnLst>
                                </p:cTn>
                              </p:par>
                              <p:par>
                                <p:cTn id="46" presetID="0" presetClass="path" presetSubtype="0" accel="50000" decel="50000" fill="hold" grpId="0" nodeType="withEffect">
                                  <p:stCondLst>
                                    <p:cond delay="1700"/>
                                  </p:stCondLst>
                                  <p:childTnLst>
                                    <p:animMotion origin="layout" path="M 5.55112E-17 4.44444E-6 C -0.00156 0.00949 -0.00087 0.00393 -0.00191 0.0162 C -0.00208 0.01805 -0.00243 0.02129 -0.00243 0.02175 C -0.00226 0.04097 -0.00399 0.05231 -0.00052 0.06574 C -0.00087 0.07546 -0.00052 0.08217 -0.00243 0.08981 C -0.00382 0.10463 -0.00608 0.11597 -0.00868 0.12939 C -0.0099 0.13611 -0.00955 0.14467 -0.01059 0.15208 C -0.01111 0.16435 -0.01215 0.17592 -0.01302 0.1875 C -0.01285 0.19768 -0.01285 0.2081 -0.0125 0.21828 C -0.01215 0.225 -0.01059 0.23148 -0.01007 0.23842 C -0.00955 0.24699 -0.00972 0.25555 -0.00868 0.26388 C -0.00885 0.27268 -0.00764 0.28588 -0.01146 0.28912 C -0.0125 0.29444 -0.01389 0.30023 -0.01441 0.30578 C -0.01493 0.3118 -0.0151 0.31782 -0.0158 0.32361 C -0.01667 0.35324 -0.0158 0.38356 -0.0158 0.41388 " pathEditMode="relative" rAng="0" ptsTypes="ffffffffffffffA">
                                      <p:cBhvr>
                                        <p:cTn id="47" dur="2180" fill="hold"/>
                                        <p:tgtEl>
                                          <p:spTgt spid="9249"/>
                                        </p:tgtEl>
                                        <p:attrNameLst>
                                          <p:attrName>ppt_x</p:attrName>
                                          <p:attrName>ppt_y</p:attrName>
                                        </p:attrNameLst>
                                      </p:cBhvr>
                                      <p:rCtr x="-833" y="20694"/>
                                    </p:animMotion>
                                  </p:childTnLst>
                                </p:cTn>
                              </p:par>
                              <p:par>
                                <p:cTn id="48" presetID="0" presetClass="path" presetSubtype="0" accel="50000" decel="50000" fill="hold" grpId="0" nodeType="withEffect">
                                  <p:stCondLst>
                                    <p:cond delay="1800"/>
                                  </p:stCondLst>
                                  <p:childTnLst>
                                    <p:animMotion origin="layout" path="M 8.67362E-19 -5.18519E-6 C 0.00312 0.00624 -0.00035 -0.00163 0.00208 0.01018 C 0.0026 0.01272 0.00434 0.01457 0.00555 0.01666 C 0.00833 0.02198 0.00885 0.02337 0.00972 0.02962 C 0.00937 0.04582 0.0092 0.05393 0.00694 0.06758 C 0.00677 0.06851 0.00486 0.07893 0.00417 0.08055 C 0.0033 0.0824 0.00139 0.0861 0.00139 0.0861 C -0.00035 0.09559 0.00035 0.09096 -0.0007 0.09999 C -0.00017 0.1118 0.00069 0.12221 0.00347 0.13332 C 0.00417 0.14119 0.00486 0.14374 0.00347 0.15092 C 0.0026 0.16064 0.00191 0.16805 8.67362E-19 0.17684 C 8.67362E-19 0.17684 -0.00174 0.18379 -0.00208 0.18518 C -0.00226 0.1861 -0.00278 0.18795 -0.00278 0.18795 C -0.00208 0.20508 -0.00382 0.20994 0.00278 0.22221 C 0.00503 0.22638 0.00538 0.23031 0.00833 0.23425 C 0.01007 0.24096 0.01233 0.24652 0.01319 0.25369 C 0.01302 0.26018 0.01285 0.26666 0.0125 0.27314 C 0.01233 0.27661 0.01042 0.28332 0.01042 0.28332 C 0.01076 0.28795 0.01007 0.29328 0.0118 0.29721 C 0.01701 0.30925 0.01944 0.31018 0.01944 0.32499 " pathEditMode="relative" ptsTypes="fffffffffffffffffffA">
                                      <p:cBhvr>
                                        <p:cTn id="49" dur="2280" fill="hold"/>
                                        <p:tgtEl>
                                          <p:spTgt spid="9221"/>
                                        </p:tgtEl>
                                        <p:attrNameLst>
                                          <p:attrName>ppt_x</p:attrName>
                                          <p:attrName>ppt_y</p:attrName>
                                        </p:attrNameLst>
                                      </p:cBhvr>
                                    </p:animMotion>
                                  </p:childTnLst>
                                </p:cTn>
                              </p:par>
                              <p:par>
                                <p:cTn id="50" presetID="0" presetClass="path" presetSubtype="0" accel="50000" decel="50000" fill="hold" grpId="0" nodeType="withEffect">
                                  <p:stCondLst>
                                    <p:cond delay="1800"/>
                                  </p:stCondLst>
                                  <p:childTnLst>
                                    <p:animMotion origin="layout" path="M 1.11111E-6 -3.7037E-6 C -0.00156 0.00718 -0.00417 0.0125 -0.00625 0.01944 C -0.00781 0.025 -0.00903 0.03079 -0.01111 0.03611 C -0.01181 0.04699 -0.01511 0.06296 -0.01042 0.07222 C -0.00938 0.07917 -0.00886 0.08565 -0.00833 0.09259 C -0.00903 0.11273 -0.0092 0.11505 -0.01736 0.12963 C -0.01806 0.13264 -0.01945 0.13495 -0.02014 0.13796 C -0.01997 0.14143 -0.02101 0.15532 -0.01806 0.16111 C -0.01649 0.16435 -0.01493 0.16805 -0.0125 0.17037 C -0.01163 0.1713 -0.01042 0.17199 -0.00972 0.17315 C -0.00365 0.18218 0.0026 0.19375 0.00486 0.20555 C 0.00347 0.22176 -0.00226 0.23171 -0.00833 0.24537 C -0.00903 0.24954 -0.01042 0.25324 -0.01111 0.25741 C -0.01042 0.26991 -0.00833 0.28194 -0.00764 0.29444 C -0.00695 0.30787 -0.00972 0.32662 1.11111E-6 0.33518 C 0.00052 0.35393 0.00347 0.36389 -0.00278 0.3787 C -0.00504 0.3838 -0.00955 0.38657 -0.0132 0.38981 C -0.01458 0.39097 -0.01736 0.39352 -0.01736 0.39352 C -0.0224 0.39259 -0.02066 0.39259 -0.02292 0.39259 " pathEditMode="relative" ptsTypes="ffffffffffffffffffA">
                                      <p:cBhvr>
                                        <p:cTn id="51" dur="2180" fill="hold"/>
                                        <p:tgtEl>
                                          <p:spTgt spid="9250"/>
                                        </p:tgtEl>
                                        <p:attrNameLst>
                                          <p:attrName>ppt_x</p:attrName>
                                          <p:attrName>ppt_y</p:attrName>
                                        </p:attrNameLst>
                                      </p:cBhvr>
                                    </p:animMotion>
                                  </p:childTnLst>
                                </p:cTn>
                              </p:par>
                              <p:par>
                                <p:cTn id="52" presetID="0" presetClass="path" presetSubtype="0" accel="50000" decel="50000" fill="hold" grpId="0" nodeType="withEffect">
                                  <p:stCondLst>
                                    <p:cond delay="1800"/>
                                  </p:stCondLst>
                                  <p:childTnLst>
                                    <p:animMotion origin="layout" path="M 0.0007 -1.48148E-6 C 0.00174 0.00579 0.0033 0.01065 0.00434 0.01621 C 0.00365 0.03773 0.00174 0.05417 -0.00729 0.0713 C -0.0092 0.07871 -0.00781 0.0757 -0.01024 0.08056 C -0.0118 0.08889 -0.01232 0.0963 -0.01024 0.10509 C -0.01007 0.1088 -0.01007 0.11273 -0.00955 0.11621 C -0.00902 0.12014 -0.00625 0.12384 -0.0052 0.12755 C -0.00382 0.13241 -0.00347 0.13634 -0.00156 0.14074 C -0.00208 0.14699 -0.00208 0.15301 -0.00295 0.15903 C -0.0033 0.16204 -0.00642 0.16597 -0.00729 0.16829 C -0.00955 0.17338 -0.01024 0.17894 -0.0125 0.18357 C -0.01302 0.18727 -0.01458 0.19375 -0.01458 0.19398 C -0.01354 0.2088 -0.01354 0.21134 -0.01093 0.22246 C -0.01076 0.24005 -0.01076 0.25787 -0.01024 0.27546 C -0.00972 0.29583 -0.01163 0.32037 -0.00659 0.34074 C -0.0059 0.34421 0.00035 0.36458 0.00209 0.36528 C 0.00695 0.36759 0.00643 0.36852 0.0125 0.36852 " pathEditMode="relative" rAng="0" ptsTypes="ffffffffffffffffA">
                                      <p:cBhvr>
                                        <p:cTn id="53" dur="2380" fill="hold"/>
                                        <p:tgtEl>
                                          <p:spTgt spid="9220"/>
                                        </p:tgtEl>
                                        <p:attrNameLst>
                                          <p:attrName>ppt_x</p:attrName>
                                          <p:attrName>ppt_y</p:attrName>
                                        </p:attrNameLst>
                                      </p:cBhvr>
                                      <p:rCtr x="-174" y="18426"/>
                                    </p:animMotion>
                                  </p:childTnLst>
                                </p:cTn>
                              </p:par>
                              <p:par>
                                <p:cTn id="54" presetID="0" presetClass="path" presetSubtype="0" accel="50000" decel="50000" fill="hold" grpId="0" nodeType="withEffect">
                                  <p:stCondLst>
                                    <p:cond delay="1800"/>
                                  </p:stCondLst>
                                  <p:childTnLst>
                                    <p:animMotion origin="layout" path="M 6.66667E-6 -3.7037E-6 C -0.00209 0.00857 -0.00381 0.01783 -0.00694 0.02593 C -0.00833 0.03519 -0.00885 0.04445 -0.00972 0.05371 C -0.00919 0.07269 -0.00798 0.08681 -0.00555 0.10463 C -0.00451 0.11227 -0.00399 0.11945 -0.00069 0.12593 C 0.00087 0.15186 -0.00416 0.16598 -0.0118 0.18797 C -0.0144 0.19514 -0.01562 0.20255 -0.01874 0.20926 C -0.01961 0.21482 -0.01978 0.22037 -0.02083 0.22593 C -0.02031 0.24746 -0.02222 0.25023 -0.01458 0.26389 C -0.01388 0.27848 -0.01406 0.27431 -0.0118 0.28334 C -0.01215 0.29699 -0.01058 0.31366 -0.01666 0.32593 C -0.0184 0.33496 -0.02117 0.34005 -0.02708 0.34537 C -0.02847 0.35116 -0.02638 0.34537 -0.03055 0.34908 C -0.03124 0.34977 -0.03142 0.35093 -0.03194 0.35186 C -0.03333 0.35371 -0.0361 0.35741 -0.0361 0.35741 C -0.0368 0.36135 -0.03784 0.36389 -0.03888 0.3676 C -0.0394 0.36945 -0.04027 0.37315 -0.04027 0.37315 C -0.03958 0.37963 -0.03801 0.38959 -0.04097 0.39537 C -0.04218 0.39792 -0.04722 0.39908 -0.04722 0.39908 " pathEditMode="relative" ptsTypes="ffffffffffffffffffA">
                                      <p:cBhvr>
                                        <p:cTn id="55" dur="2180" fill="hold"/>
                                        <p:tgtEl>
                                          <p:spTgt spid="9251"/>
                                        </p:tgtEl>
                                        <p:attrNameLst>
                                          <p:attrName>ppt_x</p:attrName>
                                          <p:attrName>ppt_y</p:attrName>
                                        </p:attrNameLst>
                                      </p:cBhvr>
                                    </p:animMotion>
                                  </p:childTnLst>
                                </p:cTn>
                              </p:par>
                              <p:par>
                                <p:cTn id="56" presetID="0" presetClass="path" presetSubtype="0" accel="50000" decel="50000" fill="hold" grpId="0" nodeType="withEffect">
                                  <p:stCondLst>
                                    <p:cond delay="1800"/>
                                  </p:stCondLst>
                                  <p:childTnLst>
                                    <p:animMotion origin="layout" path="M 2.5E-6 3.7037E-7 C 0.00104 0.00972 0.00416 0.01968 0.0059 0.0294 C 0.00694 0.04213 0.00712 0.05278 0.00364 0.06435 C 0.00121 0.08287 0.00104 0.10324 -0.00226 0.12153 C -0.00434 0.1331 -0.00625 0.14282 -0.00695 0.15509 C -0.0066 0.16042 -0.00643 0.16574 -0.00591 0.17106 C -0.00556 0.17454 -0.00434 0.18079 -0.00434 0.18102 C -0.004 0.19954 -0.00365 0.20393 -0.00226 0.21875 C -0.00226 0.22662 -0.00226 0.23449 -0.00278 0.2419 C -0.00347 0.25255 -0.01094 0.26134 -0.01441 0.26759 C -0.01858 0.27454 -0.01997 0.28495 -0.02136 0.29514 C -0.02101 0.30347 -0.02118 0.31204 -0.02031 0.32037 C -0.02014 0.32361 -0.01841 0.32569 -0.01771 0.32893 C -0.01528 0.34097 -0.01025 0.34676 -0.00643 0.35625 C -0.00573 0.36134 -0.00521 0.36481 -0.00382 0.36898 C -0.00347 0.37917 -0.00347 0.38634 0.00104 0.39259 C 0.00885 0.39143 0.01198 0.39097 0.01823 0.38495 " pathEditMode="relative" rAng="0" ptsTypes="ffffffffffffffffA">
                                      <p:cBhvr>
                                        <p:cTn id="57" dur="1980" fill="hold"/>
                                        <p:tgtEl>
                                          <p:spTgt spid="9219"/>
                                        </p:tgtEl>
                                        <p:attrNameLst>
                                          <p:attrName>ppt_x</p:attrName>
                                          <p:attrName>ppt_y</p:attrName>
                                        </p:attrNameLst>
                                      </p:cBhvr>
                                      <p:rCtr x="-156" y="19630"/>
                                    </p:animMotion>
                                  </p:childTnLst>
                                </p:cTn>
                              </p:par>
                              <p:par>
                                <p:cTn id="58" presetID="0" presetClass="path" presetSubtype="0" accel="50000" decel="50000" fill="hold" grpId="0" nodeType="withEffect">
                                  <p:stCondLst>
                                    <p:cond delay="1800"/>
                                  </p:stCondLst>
                                  <p:childTnLst>
                                    <p:animMotion origin="layout" path="M -6.66667E-6 -3.33333E-6 C -0.00244 0.00972 -0.00504 0.01944 -0.00626 0.02963 C -0.00469 0.05833 -0.00452 0.08889 0.00416 0.11574 C 0.00503 0.13055 0.00711 0.14861 0.00209 0.16204 C 0.00051 0.16643 -0.0014 0.16967 -0.00278 0.17407 C -0.00435 0.17917 -0.004 0.1831 -0.00695 0.18704 C -0.01129 0.20092 -0.01598 0.21458 -0.01945 0.2287 C -0.02049 0.23819 -0.02258 0.24375 -0.01945 0.25463 C -0.01563 0.26782 -0.00487 0.27963 0.00138 0.29074 C 0.00225 0.2956 0.00381 0.30023 0.00555 0.30463 C 0.00538 0.31319 0.0052 0.32199 0.00485 0.33055 C 0.00433 0.34167 -0.00799 0.35787 -0.0139 0.36574 C -0.01667 0.36944 -0.01719 0.37384 -0.02015 0.37778 C -0.02153 0.3831 -0.01962 0.38773 -0.02084 0.39352 C -0.02258 0.40116 -0.03178 0.4037 -0.03681 0.4037 " pathEditMode="relative" ptsTypes="ffffffffffffffA">
                                      <p:cBhvr>
                                        <p:cTn id="59" dur="2680" fill="hold"/>
                                        <p:tgtEl>
                                          <p:spTgt spid="9252"/>
                                        </p:tgtEl>
                                        <p:attrNameLst>
                                          <p:attrName>ppt_x</p:attrName>
                                          <p:attrName>ppt_y</p:attrName>
                                        </p:attrNameLst>
                                      </p:cBhvr>
                                    </p:animMotion>
                                  </p:childTnLst>
                                </p:cTn>
                              </p:par>
                              <p:par>
                                <p:cTn id="60" presetID="0" presetClass="path" presetSubtype="0" accel="50000" decel="50000" fill="hold" grpId="0" nodeType="withEffect">
                                  <p:stCondLst>
                                    <p:cond delay="1800"/>
                                  </p:stCondLst>
                                  <p:childTnLst>
                                    <p:animMotion origin="layout" path="M -0.00052 4.44444E-6 C 0.00209 0.00578 0.00348 0.01365 0.00469 0.0206 C 0.00643 0.0449 0.00678 0.04143 0.00469 0.07199 C 0.00434 0.07592 0.00105 0.08263 0.00018 0.0868 C 0.00035 0.09398 0.00035 0.10138 0.0007 0.10856 C 0.00105 0.11203 0.00296 0.11412 0.004 0.11736 C 0.00521 0.12222 0.00556 0.12754 0.0066 0.13217 C 0.00712 0.14699 0.00973 0.16527 0.0033 0.17777 C 0.00174 0.19236 -0.00364 0.20532 -0.00555 0.22013 C -0.00416 0.23935 -0.00191 0.24722 0.0033 0.26365 C 0.00452 0.26689 0.00764 0.27129 0.00921 0.27453 C 0.01077 0.278 0.01112 0.28333 0.01355 0.28541 C 0.01632 0.28726 0.01667 0.28703 0.01875 0.2912 C 0.02188 0.29745 0.02466 0.30439 0.0283 0.30995 C 0.03039 0.31898 0.02969 0.32777 0.02778 0.3368 C 0.02796 0.34259 0.02744 0.34884 0.0283 0.35439 C 0.02952 0.36088 0.03403 0.36504 0.03681 0.36944 " pathEditMode="relative" rAng="0" ptsTypes="ffffffffffffffffA">
                                      <p:cBhvr>
                                        <p:cTn id="61" dur="2180" fill="hold"/>
                                        <p:tgtEl>
                                          <p:spTgt spid="9218"/>
                                        </p:tgtEl>
                                        <p:attrNameLst>
                                          <p:attrName>ppt_x</p:attrName>
                                          <p:attrName>ppt_y</p:attrName>
                                        </p:attrNameLst>
                                      </p:cBhvr>
                                      <p:rCtr x="1615" y="184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19" grpId="0" animBg="1"/>
      <p:bldP spid="9220" grpId="0" animBg="1"/>
      <p:bldP spid="9221" grpId="0" animBg="1"/>
      <p:bldP spid="9249" grpId="0" animBg="1"/>
      <p:bldP spid="9250" grpId="0" animBg="1"/>
      <p:bldP spid="9251" grpId="0" animBg="1"/>
      <p:bldP spid="9252" grpId="0" animBg="1"/>
      <p:bldP spid="9253" grpId="0"/>
      <p:bldP spid="9254" grpId="0"/>
      <p:bldP spid="9255" grpId="0"/>
      <p:bldP spid="9256" grpId="0" animBg="1"/>
      <p:bldP spid="9257" grpId="0" animBg="1"/>
      <p:bldP spid="925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hlinkClick r:id="rId2"/>
              </a:rPr>
              <a:t>https://youtu.be/rzn1TG29kis</a:t>
            </a:r>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3910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a:grpSpLocks/>
          </p:cNvGrpSpPr>
          <p:nvPr/>
        </p:nvGrpSpPr>
        <p:grpSpPr bwMode="auto">
          <a:xfrm>
            <a:off x="762000" y="3505200"/>
            <a:ext cx="7848600" cy="2971800"/>
            <a:chOff x="784" y="664"/>
            <a:chExt cx="4877" cy="2360"/>
          </a:xfrm>
        </p:grpSpPr>
        <p:sp>
          <p:nvSpPr>
            <p:cNvPr id="9224" name="Freeform 35"/>
            <p:cNvSpPr>
              <a:spLocks/>
            </p:cNvSpPr>
            <p:nvPr/>
          </p:nvSpPr>
          <p:spPr bwMode="auto">
            <a:xfrm>
              <a:off x="2368" y="1904"/>
              <a:ext cx="1247" cy="908"/>
            </a:xfrm>
            <a:custGeom>
              <a:avLst/>
              <a:gdLst>
                <a:gd name="T0" fmla="*/ 0 w 1398"/>
                <a:gd name="T1" fmla="*/ 103 h 1246"/>
                <a:gd name="T2" fmla="*/ 624 w 1398"/>
                <a:gd name="T3" fmla="*/ 289 h 1246"/>
                <a:gd name="T4" fmla="*/ 598 w 1398"/>
                <a:gd name="T5" fmla="*/ 351 h 1246"/>
                <a:gd name="T6" fmla="*/ 611 w 1398"/>
                <a:gd name="T7" fmla="*/ 576 h 1246"/>
                <a:gd name="T8" fmla="*/ 725 w 1398"/>
                <a:gd name="T9" fmla="*/ 612 h 1246"/>
                <a:gd name="T10" fmla="*/ 988 w 1398"/>
                <a:gd name="T11" fmla="*/ 639 h 1246"/>
                <a:gd name="T12" fmla="*/ 1110 w 1398"/>
                <a:gd name="T13" fmla="*/ 630 h 12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98" h="1246">
                  <a:moveTo>
                    <a:pt x="0" y="193"/>
                  </a:moveTo>
                  <a:cubicBezTo>
                    <a:pt x="785" y="247"/>
                    <a:pt x="827" y="0"/>
                    <a:pt x="785" y="543"/>
                  </a:cubicBezTo>
                  <a:cubicBezTo>
                    <a:pt x="783" y="574"/>
                    <a:pt x="761" y="633"/>
                    <a:pt x="751" y="662"/>
                  </a:cubicBezTo>
                  <a:cubicBezTo>
                    <a:pt x="729" y="800"/>
                    <a:pt x="686" y="965"/>
                    <a:pt x="768" y="1085"/>
                  </a:cubicBezTo>
                  <a:cubicBezTo>
                    <a:pt x="790" y="1156"/>
                    <a:pt x="846" y="1147"/>
                    <a:pt x="912" y="1153"/>
                  </a:cubicBezTo>
                  <a:cubicBezTo>
                    <a:pt x="1018" y="1187"/>
                    <a:pt x="1135" y="1166"/>
                    <a:pt x="1242" y="1204"/>
                  </a:cubicBezTo>
                  <a:cubicBezTo>
                    <a:pt x="1398" y="1195"/>
                    <a:pt x="1395" y="1246"/>
                    <a:pt x="1395" y="1187"/>
                  </a:cubicBezTo>
                </a:path>
              </a:pathLst>
            </a:custGeom>
            <a:noFill/>
            <a:ln w="38100" cap="flat" cmpd="sng">
              <a:solidFill>
                <a:schemeClr val="tx1"/>
              </a:solidFill>
              <a:prstDash val="solid"/>
              <a:round/>
              <a:headEnd/>
              <a:tailEnd/>
            </a:ln>
            <a:effectLst/>
          </p:spPr>
          <p:txBody>
            <a:bodyPr/>
            <a:lstStyle/>
            <a:p>
              <a:endParaRPr lang="en-US"/>
            </a:p>
          </p:txBody>
        </p:sp>
        <p:sp>
          <p:nvSpPr>
            <p:cNvPr id="9225" name="Freeform 32"/>
            <p:cNvSpPr>
              <a:spLocks/>
            </p:cNvSpPr>
            <p:nvPr/>
          </p:nvSpPr>
          <p:spPr bwMode="auto">
            <a:xfrm>
              <a:off x="1126" y="1136"/>
              <a:ext cx="4342" cy="1694"/>
            </a:xfrm>
            <a:custGeom>
              <a:avLst/>
              <a:gdLst>
                <a:gd name="T0" fmla="*/ 451 w 4868"/>
                <a:gd name="T1" fmla="*/ 674 h 2182"/>
                <a:gd name="T2" fmla="*/ 391 w 4868"/>
                <a:gd name="T3" fmla="*/ 638 h 2182"/>
                <a:gd name="T4" fmla="*/ 249 w 4868"/>
                <a:gd name="T5" fmla="*/ 608 h 2182"/>
                <a:gd name="T6" fmla="*/ 202 w 4868"/>
                <a:gd name="T7" fmla="*/ 587 h 2182"/>
                <a:gd name="T8" fmla="*/ 168 w 4868"/>
                <a:gd name="T9" fmla="*/ 562 h 2182"/>
                <a:gd name="T10" fmla="*/ 101 w 4868"/>
                <a:gd name="T11" fmla="*/ 511 h 2182"/>
                <a:gd name="T12" fmla="*/ 40 w 4868"/>
                <a:gd name="T13" fmla="*/ 454 h 2182"/>
                <a:gd name="T14" fmla="*/ 13 w 4868"/>
                <a:gd name="T15" fmla="*/ 424 h 2182"/>
                <a:gd name="T16" fmla="*/ 0 w 4868"/>
                <a:gd name="T17" fmla="*/ 393 h 2182"/>
                <a:gd name="T18" fmla="*/ 20 w 4868"/>
                <a:gd name="T19" fmla="*/ 209 h 2182"/>
                <a:gd name="T20" fmla="*/ 47 w 4868"/>
                <a:gd name="T21" fmla="*/ 77 h 2182"/>
                <a:gd name="T22" fmla="*/ 148 w 4868"/>
                <a:gd name="T23" fmla="*/ 20 h 2182"/>
                <a:gd name="T24" fmla="*/ 188 w 4868"/>
                <a:gd name="T25" fmla="*/ 0 h 2182"/>
                <a:gd name="T26" fmla="*/ 1786 w 4868"/>
                <a:gd name="T27" fmla="*/ 15 h 2182"/>
                <a:gd name="T28" fmla="*/ 2971 w 4868"/>
                <a:gd name="T29" fmla="*/ 41 h 2182"/>
                <a:gd name="T30" fmla="*/ 3733 w 4868"/>
                <a:gd name="T31" fmla="*/ 51 h 2182"/>
                <a:gd name="T32" fmla="*/ 3787 w 4868"/>
                <a:gd name="T33" fmla="*/ 87 h 2182"/>
                <a:gd name="T34" fmla="*/ 3827 w 4868"/>
                <a:gd name="T35" fmla="*/ 363 h 2182"/>
                <a:gd name="T36" fmla="*/ 3814 w 4868"/>
                <a:gd name="T37" fmla="*/ 1062 h 2182"/>
                <a:gd name="T38" fmla="*/ 3801 w 4868"/>
                <a:gd name="T39" fmla="*/ 1123 h 2182"/>
                <a:gd name="T40" fmla="*/ 3746 w 4868"/>
                <a:gd name="T41" fmla="*/ 1133 h 2182"/>
                <a:gd name="T42" fmla="*/ 3719 w 4868"/>
                <a:gd name="T43" fmla="*/ 1179 h 2182"/>
                <a:gd name="T44" fmla="*/ 3713 w 4868"/>
                <a:gd name="T45" fmla="*/ 1195 h 2182"/>
                <a:gd name="T46" fmla="*/ 3707 w 4868"/>
                <a:gd name="T47" fmla="*/ 1251 h 2182"/>
                <a:gd name="T48" fmla="*/ 3626 w 4868"/>
                <a:gd name="T49" fmla="*/ 1286 h 2182"/>
                <a:gd name="T50" fmla="*/ 3410 w 4868"/>
                <a:gd name="T51" fmla="*/ 1297 h 2182"/>
                <a:gd name="T52" fmla="*/ 3309 w 4868"/>
                <a:gd name="T53" fmla="*/ 1282 h 2182"/>
                <a:gd name="T54" fmla="*/ 3241 w 4868"/>
                <a:gd name="T55" fmla="*/ 1271 h 2182"/>
                <a:gd name="T56" fmla="*/ 3126 w 4868"/>
                <a:gd name="T57" fmla="*/ 1276 h 2182"/>
                <a:gd name="T58" fmla="*/ 3067 w 4868"/>
                <a:gd name="T59" fmla="*/ 1286 h 2182"/>
                <a:gd name="T60" fmla="*/ 3102 w 4868"/>
                <a:gd name="T61" fmla="*/ 1300 h 21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868" h="2182">
                  <a:moveTo>
                    <a:pt x="567" y="1118"/>
                  </a:moveTo>
                  <a:cubicBezTo>
                    <a:pt x="541" y="1100"/>
                    <a:pt x="520" y="1072"/>
                    <a:pt x="491" y="1059"/>
                  </a:cubicBezTo>
                  <a:cubicBezTo>
                    <a:pt x="438" y="1036"/>
                    <a:pt x="370" y="1021"/>
                    <a:pt x="313" y="1008"/>
                  </a:cubicBezTo>
                  <a:cubicBezTo>
                    <a:pt x="299" y="1001"/>
                    <a:pt x="267" y="987"/>
                    <a:pt x="254" y="974"/>
                  </a:cubicBezTo>
                  <a:cubicBezTo>
                    <a:pt x="200" y="920"/>
                    <a:pt x="277" y="975"/>
                    <a:pt x="211" y="932"/>
                  </a:cubicBezTo>
                  <a:cubicBezTo>
                    <a:pt x="194" y="904"/>
                    <a:pt x="155" y="866"/>
                    <a:pt x="127" y="847"/>
                  </a:cubicBezTo>
                  <a:cubicBezTo>
                    <a:pt x="101" y="808"/>
                    <a:pt x="88" y="779"/>
                    <a:pt x="51" y="754"/>
                  </a:cubicBezTo>
                  <a:cubicBezTo>
                    <a:pt x="40" y="737"/>
                    <a:pt x="23" y="722"/>
                    <a:pt x="17" y="703"/>
                  </a:cubicBezTo>
                  <a:cubicBezTo>
                    <a:pt x="11" y="686"/>
                    <a:pt x="0" y="652"/>
                    <a:pt x="0" y="652"/>
                  </a:cubicBezTo>
                  <a:cubicBezTo>
                    <a:pt x="5" y="550"/>
                    <a:pt x="6" y="447"/>
                    <a:pt x="25" y="347"/>
                  </a:cubicBezTo>
                  <a:cubicBezTo>
                    <a:pt x="27" y="315"/>
                    <a:pt x="10" y="176"/>
                    <a:pt x="59" y="127"/>
                  </a:cubicBezTo>
                  <a:cubicBezTo>
                    <a:pt x="95" y="91"/>
                    <a:pt x="143" y="63"/>
                    <a:pt x="186" y="34"/>
                  </a:cubicBezTo>
                  <a:cubicBezTo>
                    <a:pt x="203" y="23"/>
                    <a:pt x="237" y="0"/>
                    <a:pt x="237" y="0"/>
                  </a:cubicBezTo>
                  <a:cubicBezTo>
                    <a:pt x="906" y="12"/>
                    <a:pt x="1575" y="16"/>
                    <a:pt x="2244" y="25"/>
                  </a:cubicBezTo>
                  <a:cubicBezTo>
                    <a:pt x="2740" y="45"/>
                    <a:pt x="3238" y="58"/>
                    <a:pt x="3735" y="68"/>
                  </a:cubicBezTo>
                  <a:cubicBezTo>
                    <a:pt x="4054" y="75"/>
                    <a:pt x="4692" y="85"/>
                    <a:pt x="4692" y="85"/>
                  </a:cubicBezTo>
                  <a:cubicBezTo>
                    <a:pt x="4741" y="94"/>
                    <a:pt x="4746" y="98"/>
                    <a:pt x="4760" y="144"/>
                  </a:cubicBezTo>
                  <a:cubicBezTo>
                    <a:pt x="4768" y="287"/>
                    <a:pt x="4766" y="461"/>
                    <a:pt x="4811" y="601"/>
                  </a:cubicBezTo>
                  <a:cubicBezTo>
                    <a:pt x="4812" y="711"/>
                    <a:pt x="4868" y="1549"/>
                    <a:pt x="4794" y="1762"/>
                  </a:cubicBezTo>
                  <a:cubicBezTo>
                    <a:pt x="4794" y="1763"/>
                    <a:pt x="4783" y="1854"/>
                    <a:pt x="4777" y="1863"/>
                  </a:cubicBezTo>
                  <a:cubicBezTo>
                    <a:pt x="4764" y="1882"/>
                    <a:pt x="4732" y="1876"/>
                    <a:pt x="4709" y="1880"/>
                  </a:cubicBezTo>
                  <a:cubicBezTo>
                    <a:pt x="4683" y="1921"/>
                    <a:pt x="4695" y="1897"/>
                    <a:pt x="4675" y="1957"/>
                  </a:cubicBezTo>
                  <a:cubicBezTo>
                    <a:pt x="4672" y="1965"/>
                    <a:pt x="4667" y="1982"/>
                    <a:pt x="4667" y="1982"/>
                  </a:cubicBezTo>
                  <a:cubicBezTo>
                    <a:pt x="4664" y="2013"/>
                    <a:pt x="4665" y="2045"/>
                    <a:pt x="4659" y="2075"/>
                  </a:cubicBezTo>
                  <a:cubicBezTo>
                    <a:pt x="4652" y="2110"/>
                    <a:pt x="4586" y="2125"/>
                    <a:pt x="4557" y="2134"/>
                  </a:cubicBezTo>
                  <a:cubicBezTo>
                    <a:pt x="4484" y="2182"/>
                    <a:pt x="4362" y="2155"/>
                    <a:pt x="4286" y="2151"/>
                  </a:cubicBezTo>
                  <a:cubicBezTo>
                    <a:pt x="4209" y="2139"/>
                    <a:pt x="4252" y="2147"/>
                    <a:pt x="4159" y="2126"/>
                  </a:cubicBezTo>
                  <a:cubicBezTo>
                    <a:pt x="4131" y="2120"/>
                    <a:pt x="4074" y="2109"/>
                    <a:pt x="4074" y="2109"/>
                  </a:cubicBezTo>
                  <a:cubicBezTo>
                    <a:pt x="4026" y="2112"/>
                    <a:pt x="3978" y="2112"/>
                    <a:pt x="3930" y="2117"/>
                  </a:cubicBezTo>
                  <a:cubicBezTo>
                    <a:pt x="3904" y="2120"/>
                    <a:pt x="3882" y="2134"/>
                    <a:pt x="3854" y="2134"/>
                  </a:cubicBezTo>
                  <a:lnTo>
                    <a:pt x="3899" y="2157"/>
                  </a:lnTo>
                </a:path>
              </a:pathLst>
            </a:custGeom>
            <a:noFill/>
            <a:ln w="38100" cap="flat" cmpd="sng">
              <a:solidFill>
                <a:schemeClr val="tx1"/>
              </a:solidFill>
              <a:prstDash val="solid"/>
              <a:round/>
              <a:headEnd/>
              <a:tailEnd/>
            </a:ln>
            <a:effectLst/>
          </p:spPr>
          <p:txBody>
            <a:bodyPr/>
            <a:lstStyle/>
            <a:p>
              <a:endParaRPr lang="en-US"/>
            </a:p>
          </p:txBody>
        </p:sp>
        <p:sp>
          <p:nvSpPr>
            <p:cNvPr id="9226" name="Rectangle 10" descr="Paper bag"/>
            <p:cNvSpPr>
              <a:spLocks noChangeArrowheads="1"/>
            </p:cNvSpPr>
            <p:nvPr/>
          </p:nvSpPr>
          <p:spPr bwMode="auto">
            <a:xfrm>
              <a:off x="784" y="2919"/>
              <a:ext cx="4624" cy="105"/>
            </a:xfrm>
            <a:prstGeom prst="rect">
              <a:avLst/>
            </a:prstGeom>
            <a:blipFill dpi="0" rotWithShape="1">
              <a:blip r:embed="rId3"/>
              <a:srcRect/>
              <a:tile tx="0" ty="0" sx="100000" sy="100000" flip="none" algn="tl"/>
            </a:blip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99"/>
              </a:extrusionClr>
            </a:sp3d>
          </p:spPr>
          <p:txBody>
            <a:bodyPr wrap="none" anchor="ctr">
              <a:flatTx/>
            </a:bodyPr>
            <a:lstStyle/>
            <a:p>
              <a:endParaRPr lang="vi-VN"/>
            </a:p>
          </p:txBody>
        </p:sp>
        <p:sp>
          <p:nvSpPr>
            <p:cNvPr id="9227" name="AutoShape 11"/>
            <p:cNvSpPr>
              <a:spLocks noChangeArrowheads="1"/>
            </p:cNvSpPr>
            <p:nvPr/>
          </p:nvSpPr>
          <p:spPr bwMode="auto">
            <a:xfrm>
              <a:off x="1298" y="2325"/>
              <a:ext cx="1455" cy="559"/>
            </a:xfrm>
            <a:prstGeom prst="roundRect">
              <a:avLst>
                <a:gd name="adj" fmla="val 16667"/>
              </a:avLst>
            </a:prstGeom>
            <a:solidFill>
              <a:srgbClr val="FFFF00"/>
            </a:solidFill>
            <a:ln w="38100">
              <a:solidFill>
                <a:schemeClr val="tx1"/>
              </a:solidFill>
              <a:round/>
              <a:headEnd/>
              <a:tailEnd/>
            </a:ln>
            <a:effectLst/>
          </p:spPr>
          <p:txBody>
            <a:bodyPr wrap="none" anchor="ctr"/>
            <a:lstStyle/>
            <a:p>
              <a:endParaRPr lang="vi-VN"/>
            </a:p>
          </p:txBody>
        </p:sp>
        <p:sp>
          <p:nvSpPr>
            <p:cNvPr id="9228" name="Text Box 12"/>
            <p:cNvSpPr txBox="1">
              <a:spLocks noChangeArrowheads="1"/>
            </p:cNvSpPr>
            <p:nvPr/>
          </p:nvSpPr>
          <p:spPr bwMode="auto">
            <a:xfrm>
              <a:off x="1255" y="2465"/>
              <a:ext cx="1627" cy="288"/>
            </a:xfrm>
            <a:prstGeom prst="rect">
              <a:avLst/>
            </a:prstGeom>
            <a:noFill/>
            <a:ln w="9525">
              <a:noFill/>
              <a:miter lim="800000"/>
              <a:headEnd/>
              <a:tailEnd/>
            </a:ln>
            <a:effectLst/>
          </p:spPr>
          <p:txBody>
            <a:bodyPr>
              <a:spAutoFit/>
            </a:bodyPr>
            <a:lstStyle/>
            <a:p>
              <a:pPr>
                <a:spcBef>
                  <a:spcPct val="50000"/>
                </a:spcBef>
              </a:pPr>
              <a:r>
                <a:rPr lang="en-US"/>
                <a:t>Nguồn điện</a:t>
              </a:r>
            </a:p>
          </p:txBody>
        </p:sp>
        <p:sp>
          <p:nvSpPr>
            <p:cNvPr id="9229" name="Rectangle 13"/>
            <p:cNvSpPr>
              <a:spLocks noChangeArrowheads="1"/>
            </p:cNvSpPr>
            <p:nvPr/>
          </p:nvSpPr>
          <p:spPr bwMode="auto">
            <a:xfrm>
              <a:off x="1298" y="2080"/>
              <a:ext cx="1455" cy="350"/>
            </a:xfrm>
            <a:prstGeom prst="rect">
              <a:avLst/>
            </a:prstGeom>
            <a:solidFill>
              <a:srgbClr val="FF00FF"/>
            </a:solidFill>
            <a:ln w="38100">
              <a:solidFill>
                <a:schemeClr val="tx1"/>
              </a:solidFill>
              <a:miter lim="800000"/>
              <a:headEnd/>
              <a:tailEnd/>
            </a:ln>
            <a:effectLst/>
          </p:spPr>
          <p:txBody>
            <a:bodyPr wrap="none" anchor="ctr"/>
            <a:lstStyle/>
            <a:p>
              <a:endParaRPr lang="vi-VN"/>
            </a:p>
          </p:txBody>
        </p:sp>
        <p:grpSp>
          <p:nvGrpSpPr>
            <p:cNvPr id="3" name="Group 20"/>
            <p:cNvGrpSpPr>
              <a:grpSpLocks/>
            </p:cNvGrpSpPr>
            <p:nvPr/>
          </p:nvGrpSpPr>
          <p:grpSpPr bwMode="auto">
            <a:xfrm>
              <a:off x="1383" y="2185"/>
              <a:ext cx="172" cy="140"/>
              <a:chOff x="3120" y="3216"/>
              <a:chExt cx="192" cy="192"/>
            </a:xfrm>
          </p:grpSpPr>
          <p:sp>
            <p:nvSpPr>
              <p:cNvPr id="9263" name="Line 18"/>
              <p:cNvSpPr>
                <a:spLocks noChangeShapeType="1"/>
              </p:cNvSpPr>
              <p:nvPr/>
            </p:nvSpPr>
            <p:spPr bwMode="auto">
              <a:xfrm>
                <a:off x="3120" y="3312"/>
                <a:ext cx="192" cy="0"/>
              </a:xfrm>
              <a:prstGeom prst="line">
                <a:avLst/>
              </a:prstGeom>
              <a:noFill/>
              <a:ln w="57150">
                <a:solidFill>
                  <a:schemeClr val="tx1"/>
                </a:solidFill>
                <a:round/>
                <a:headEnd/>
                <a:tailEnd/>
              </a:ln>
              <a:effectLst/>
            </p:spPr>
            <p:txBody>
              <a:bodyPr/>
              <a:lstStyle/>
              <a:p>
                <a:endParaRPr lang="en-US"/>
              </a:p>
            </p:txBody>
          </p:sp>
          <p:sp>
            <p:nvSpPr>
              <p:cNvPr id="9264" name="Line 19"/>
              <p:cNvSpPr>
                <a:spLocks noChangeShapeType="1"/>
              </p:cNvSpPr>
              <p:nvPr/>
            </p:nvSpPr>
            <p:spPr bwMode="auto">
              <a:xfrm>
                <a:off x="3216" y="3216"/>
                <a:ext cx="0" cy="192"/>
              </a:xfrm>
              <a:prstGeom prst="line">
                <a:avLst/>
              </a:prstGeom>
              <a:noFill/>
              <a:ln w="57150">
                <a:solidFill>
                  <a:schemeClr val="tx1"/>
                </a:solidFill>
                <a:round/>
                <a:headEnd/>
                <a:tailEnd/>
              </a:ln>
              <a:effectLst/>
            </p:spPr>
            <p:txBody>
              <a:bodyPr/>
              <a:lstStyle/>
              <a:p>
                <a:endParaRPr lang="en-US"/>
              </a:p>
            </p:txBody>
          </p:sp>
        </p:grpSp>
        <p:sp>
          <p:nvSpPr>
            <p:cNvPr id="9231" name="Line 21"/>
            <p:cNvSpPr>
              <a:spLocks noChangeShapeType="1"/>
            </p:cNvSpPr>
            <p:nvPr/>
          </p:nvSpPr>
          <p:spPr bwMode="auto">
            <a:xfrm>
              <a:off x="2411" y="2255"/>
              <a:ext cx="214" cy="0"/>
            </a:xfrm>
            <a:prstGeom prst="line">
              <a:avLst/>
            </a:prstGeom>
            <a:noFill/>
            <a:ln w="57150">
              <a:solidFill>
                <a:schemeClr val="tx1"/>
              </a:solidFill>
              <a:round/>
              <a:headEnd/>
              <a:tailEnd/>
            </a:ln>
            <a:effectLst/>
          </p:spPr>
          <p:txBody>
            <a:bodyPr/>
            <a:lstStyle/>
            <a:p>
              <a:endParaRPr lang="en-US"/>
            </a:p>
          </p:txBody>
        </p:sp>
        <p:sp>
          <p:nvSpPr>
            <p:cNvPr id="9232" name="Rectangle 22"/>
            <p:cNvSpPr>
              <a:spLocks noChangeArrowheads="1"/>
            </p:cNvSpPr>
            <p:nvPr/>
          </p:nvSpPr>
          <p:spPr bwMode="auto">
            <a:xfrm>
              <a:off x="1469" y="1975"/>
              <a:ext cx="214" cy="105"/>
            </a:xfrm>
            <a:prstGeom prst="rect">
              <a:avLst/>
            </a:prstGeom>
            <a:solidFill>
              <a:srgbClr val="FF0000"/>
            </a:solidFill>
            <a:ln w="9525">
              <a:solidFill>
                <a:schemeClr val="tx1"/>
              </a:solidFill>
              <a:miter lim="800000"/>
              <a:headEnd/>
              <a:tailEnd/>
            </a:ln>
            <a:effectLst/>
          </p:spPr>
          <p:txBody>
            <a:bodyPr wrap="none" anchor="ctr"/>
            <a:lstStyle/>
            <a:p>
              <a:endParaRPr lang="vi-VN"/>
            </a:p>
          </p:txBody>
        </p:sp>
        <p:sp>
          <p:nvSpPr>
            <p:cNvPr id="9233" name="Rectangle 23"/>
            <p:cNvSpPr>
              <a:spLocks noChangeArrowheads="1"/>
            </p:cNvSpPr>
            <p:nvPr/>
          </p:nvSpPr>
          <p:spPr bwMode="auto">
            <a:xfrm>
              <a:off x="2282" y="1975"/>
              <a:ext cx="214" cy="105"/>
            </a:xfrm>
            <a:prstGeom prst="rect">
              <a:avLst/>
            </a:prstGeom>
            <a:solidFill>
              <a:srgbClr val="FF0000"/>
            </a:solidFill>
            <a:ln w="9525">
              <a:solidFill>
                <a:schemeClr val="tx1"/>
              </a:solidFill>
              <a:miter lim="800000"/>
              <a:headEnd/>
              <a:tailEnd/>
            </a:ln>
            <a:effectLst/>
          </p:spPr>
          <p:txBody>
            <a:bodyPr wrap="none" anchor="ctr"/>
            <a:lstStyle/>
            <a:p>
              <a:endParaRPr lang="vi-VN"/>
            </a:p>
          </p:txBody>
        </p:sp>
        <p:sp>
          <p:nvSpPr>
            <p:cNvPr id="9234" name="Rectangle 24"/>
            <p:cNvSpPr>
              <a:spLocks noChangeArrowheads="1"/>
            </p:cNvSpPr>
            <p:nvPr/>
          </p:nvSpPr>
          <p:spPr bwMode="auto">
            <a:xfrm>
              <a:off x="3567" y="2814"/>
              <a:ext cx="1027" cy="70"/>
            </a:xfrm>
            <a:prstGeom prst="rect">
              <a:avLst/>
            </a:prstGeom>
            <a:solidFill>
              <a:schemeClr val="tx1"/>
            </a:solidFill>
            <a:ln w="28575">
              <a:solidFill>
                <a:schemeClr val="tx1"/>
              </a:solidFill>
              <a:miter lim="800000"/>
              <a:headEnd/>
              <a:tailEnd/>
            </a:ln>
            <a:effectLst/>
          </p:spPr>
          <p:txBody>
            <a:bodyPr wrap="none" anchor="ctr"/>
            <a:lstStyle/>
            <a:p>
              <a:endParaRPr lang="vi-VN"/>
            </a:p>
          </p:txBody>
        </p:sp>
        <p:sp>
          <p:nvSpPr>
            <p:cNvPr id="9235" name="Rectangle 25"/>
            <p:cNvSpPr>
              <a:spLocks noChangeArrowheads="1"/>
            </p:cNvSpPr>
            <p:nvPr/>
          </p:nvSpPr>
          <p:spPr bwMode="auto">
            <a:xfrm>
              <a:off x="3567" y="2744"/>
              <a:ext cx="85" cy="70"/>
            </a:xfrm>
            <a:prstGeom prst="rect">
              <a:avLst/>
            </a:prstGeom>
            <a:solidFill>
              <a:schemeClr val="tx1"/>
            </a:solidFill>
            <a:ln w="9525">
              <a:solidFill>
                <a:schemeClr val="tx1"/>
              </a:solidFill>
              <a:miter lim="800000"/>
              <a:headEnd/>
              <a:tailEnd/>
            </a:ln>
            <a:effectLst/>
          </p:spPr>
          <p:txBody>
            <a:bodyPr wrap="none" anchor="ctr"/>
            <a:lstStyle/>
            <a:p>
              <a:endParaRPr lang="vi-VN"/>
            </a:p>
          </p:txBody>
        </p:sp>
        <p:sp>
          <p:nvSpPr>
            <p:cNvPr id="9236" name="Rectangle 26"/>
            <p:cNvSpPr>
              <a:spLocks noChangeArrowheads="1"/>
            </p:cNvSpPr>
            <p:nvPr/>
          </p:nvSpPr>
          <p:spPr bwMode="auto">
            <a:xfrm>
              <a:off x="4466" y="2744"/>
              <a:ext cx="85" cy="70"/>
            </a:xfrm>
            <a:prstGeom prst="rect">
              <a:avLst/>
            </a:prstGeom>
            <a:solidFill>
              <a:schemeClr val="tx1"/>
            </a:solidFill>
            <a:ln w="9525">
              <a:solidFill>
                <a:schemeClr val="tx1"/>
              </a:solidFill>
              <a:miter lim="800000"/>
              <a:headEnd/>
              <a:tailEnd/>
            </a:ln>
            <a:effectLst/>
          </p:spPr>
          <p:txBody>
            <a:bodyPr wrap="none" anchor="ctr"/>
            <a:lstStyle/>
            <a:p>
              <a:endParaRPr lang="vi-VN"/>
            </a:p>
          </p:txBody>
        </p:sp>
        <p:sp>
          <p:nvSpPr>
            <p:cNvPr id="9237" name="Rectangle 27"/>
            <p:cNvSpPr>
              <a:spLocks noChangeArrowheads="1"/>
            </p:cNvSpPr>
            <p:nvPr/>
          </p:nvSpPr>
          <p:spPr bwMode="auto">
            <a:xfrm rot="-1241727">
              <a:off x="3572" y="2594"/>
              <a:ext cx="985" cy="69"/>
            </a:xfrm>
            <a:prstGeom prst="rect">
              <a:avLst/>
            </a:prstGeom>
            <a:solidFill>
              <a:srgbClr val="993300"/>
            </a:solidFill>
            <a:ln w="9525">
              <a:solidFill>
                <a:schemeClr val="tx1"/>
              </a:solidFill>
              <a:miter lim="800000"/>
              <a:headEnd/>
              <a:tailEnd/>
            </a:ln>
            <a:effectLst/>
          </p:spPr>
          <p:txBody>
            <a:bodyPr wrap="none" anchor="ctr"/>
            <a:lstStyle/>
            <a:p>
              <a:endParaRPr lang="vi-VN"/>
            </a:p>
          </p:txBody>
        </p:sp>
        <p:sp>
          <p:nvSpPr>
            <p:cNvPr id="9238" name="Oval 28"/>
            <p:cNvSpPr>
              <a:spLocks noChangeArrowheads="1"/>
            </p:cNvSpPr>
            <p:nvPr/>
          </p:nvSpPr>
          <p:spPr bwMode="auto">
            <a:xfrm flipV="1">
              <a:off x="3567" y="2744"/>
              <a:ext cx="85" cy="70"/>
            </a:xfrm>
            <a:prstGeom prst="ellipse">
              <a:avLst/>
            </a:prstGeom>
            <a:solidFill>
              <a:srgbClr val="000099"/>
            </a:solidFill>
            <a:ln w="9525">
              <a:solidFill>
                <a:schemeClr val="tx1"/>
              </a:solidFill>
              <a:round/>
              <a:headEnd/>
              <a:tailEnd/>
            </a:ln>
            <a:effectLst/>
          </p:spPr>
          <p:txBody>
            <a:bodyPr rot="10800000" wrap="none" anchor="ctr"/>
            <a:lstStyle/>
            <a:p>
              <a:pPr algn="ctr"/>
              <a:endParaRPr lang="vi-VN"/>
            </a:p>
          </p:txBody>
        </p:sp>
        <p:sp>
          <p:nvSpPr>
            <p:cNvPr id="9239" name="Text Box 29"/>
            <p:cNvSpPr txBox="1">
              <a:spLocks noChangeArrowheads="1"/>
            </p:cNvSpPr>
            <p:nvPr/>
          </p:nvSpPr>
          <p:spPr bwMode="auto">
            <a:xfrm>
              <a:off x="3893" y="2254"/>
              <a:ext cx="343" cy="288"/>
            </a:xfrm>
            <a:prstGeom prst="rect">
              <a:avLst/>
            </a:prstGeom>
            <a:noFill/>
            <a:ln w="9525">
              <a:noFill/>
              <a:miter lim="800000"/>
              <a:headEnd/>
              <a:tailEnd/>
            </a:ln>
            <a:effectLst/>
          </p:spPr>
          <p:txBody>
            <a:bodyPr>
              <a:spAutoFit/>
            </a:bodyPr>
            <a:lstStyle/>
            <a:p>
              <a:pPr>
                <a:spcBef>
                  <a:spcPct val="50000"/>
                </a:spcBef>
              </a:pPr>
              <a:r>
                <a:rPr lang="en-US"/>
                <a:t>K</a:t>
              </a:r>
            </a:p>
          </p:txBody>
        </p:sp>
        <p:sp>
          <p:nvSpPr>
            <p:cNvPr id="9240" name="Rectangle 30"/>
            <p:cNvSpPr>
              <a:spLocks noChangeArrowheads="1"/>
            </p:cNvSpPr>
            <p:nvPr/>
          </p:nvSpPr>
          <p:spPr bwMode="auto">
            <a:xfrm>
              <a:off x="5322" y="1835"/>
              <a:ext cx="214" cy="420"/>
            </a:xfrm>
            <a:prstGeom prst="rect">
              <a:avLst/>
            </a:prstGeom>
            <a:solidFill>
              <a:schemeClr val="bg1"/>
            </a:solidFill>
            <a:ln w="28575">
              <a:solidFill>
                <a:schemeClr val="tx1"/>
              </a:solidFill>
              <a:miter lim="800000"/>
              <a:headEnd/>
              <a:tailEnd/>
            </a:ln>
            <a:effectLst/>
          </p:spPr>
          <p:txBody>
            <a:bodyPr wrap="none" anchor="ctr"/>
            <a:lstStyle/>
            <a:p>
              <a:endParaRPr lang="vi-VN"/>
            </a:p>
          </p:txBody>
        </p:sp>
        <p:sp>
          <p:nvSpPr>
            <p:cNvPr id="9241" name="Line 31"/>
            <p:cNvSpPr>
              <a:spLocks noChangeShapeType="1"/>
            </p:cNvSpPr>
            <p:nvPr/>
          </p:nvSpPr>
          <p:spPr bwMode="auto">
            <a:xfrm>
              <a:off x="5322" y="1835"/>
              <a:ext cx="214" cy="420"/>
            </a:xfrm>
            <a:prstGeom prst="line">
              <a:avLst/>
            </a:prstGeom>
            <a:noFill/>
            <a:ln w="38100">
              <a:solidFill>
                <a:schemeClr val="tx1"/>
              </a:solidFill>
              <a:round/>
              <a:headEnd/>
              <a:tailEnd/>
            </a:ln>
            <a:effectLst/>
          </p:spPr>
          <p:txBody>
            <a:bodyPr/>
            <a:lstStyle/>
            <a:p>
              <a:endParaRPr lang="en-US"/>
            </a:p>
          </p:txBody>
        </p:sp>
        <p:sp>
          <p:nvSpPr>
            <p:cNvPr id="9242" name="AutoShape 36"/>
            <p:cNvSpPr>
              <a:spLocks noChangeArrowheads="1"/>
            </p:cNvSpPr>
            <p:nvPr/>
          </p:nvSpPr>
          <p:spPr bwMode="auto">
            <a:xfrm>
              <a:off x="1469" y="1128"/>
              <a:ext cx="342" cy="385"/>
            </a:xfrm>
            <a:prstGeom prst="parallelogram">
              <a:avLst>
                <a:gd name="adj" fmla="val 25000"/>
              </a:avLst>
            </a:prstGeom>
            <a:solidFill>
              <a:schemeClr val="bg1"/>
            </a:solidFill>
            <a:ln w="9525">
              <a:solidFill>
                <a:schemeClr val="tx1"/>
              </a:solidFill>
              <a:miter lim="800000"/>
              <a:headEnd/>
              <a:tailEnd/>
            </a:ln>
            <a:effectLst/>
          </p:spPr>
          <p:txBody>
            <a:bodyPr wrap="none" anchor="ctr"/>
            <a:lstStyle/>
            <a:p>
              <a:endParaRPr lang="vi-VN"/>
            </a:p>
          </p:txBody>
        </p:sp>
        <p:sp>
          <p:nvSpPr>
            <p:cNvPr id="9243" name="AutoShape 37"/>
            <p:cNvSpPr>
              <a:spLocks noChangeArrowheads="1"/>
            </p:cNvSpPr>
            <p:nvPr/>
          </p:nvSpPr>
          <p:spPr bwMode="auto">
            <a:xfrm>
              <a:off x="2197" y="1136"/>
              <a:ext cx="342" cy="385"/>
            </a:xfrm>
            <a:prstGeom prst="parallelogram">
              <a:avLst>
                <a:gd name="adj" fmla="val 25000"/>
              </a:avLst>
            </a:prstGeom>
            <a:solidFill>
              <a:schemeClr val="bg1"/>
            </a:solidFill>
            <a:ln w="9525">
              <a:solidFill>
                <a:schemeClr val="tx1"/>
              </a:solidFill>
              <a:miter lim="800000"/>
              <a:headEnd/>
              <a:tailEnd/>
            </a:ln>
            <a:effectLst/>
          </p:spPr>
          <p:txBody>
            <a:bodyPr wrap="none" anchor="ctr"/>
            <a:lstStyle/>
            <a:p>
              <a:endParaRPr lang="vi-VN"/>
            </a:p>
          </p:txBody>
        </p:sp>
        <p:sp>
          <p:nvSpPr>
            <p:cNvPr id="9244" name="AutoShape 38"/>
            <p:cNvSpPr>
              <a:spLocks noChangeArrowheads="1"/>
            </p:cNvSpPr>
            <p:nvPr/>
          </p:nvSpPr>
          <p:spPr bwMode="auto">
            <a:xfrm>
              <a:off x="2925" y="1136"/>
              <a:ext cx="342" cy="385"/>
            </a:xfrm>
            <a:prstGeom prst="parallelogram">
              <a:avLst>
                <a:gd name="adj" fmla="val 25000"/>
              </a:avLst>
            </a:prstGeom>
            <a:solidFill>
              <a:schemeClr val="bg1"/>
            </a:solidFill>
            <a:ln w="9525">
              <a:solidFill>
                <a:schemeClr val="tx1"/>
              </a:solidFill>
              <a:miter lim="800000"/>
              <a:headEnd/>
              <a:tailEnd/>
            </a:ln>
            <a:effectLst/>
          </p:spPr>
          <p:txBody>
            <a:bodyPr wrap="none" anchor="ctr"/>
            <a:lstStyle/>
            <a:p>
              <a:endParaRPr lang="vi-VN"/>
            </a:p>
          </p:txBody>
        </p:sp>
        <p:sp>
          <p:nvSpPr>
            <p:cNvPr id="9245" name="AutoShape 39"/>
            <p:cNvSpPr>
              <a:spLocks noChangeArrowheads="1"/>
            </p:cNvSpPr>
            <p:nvPr/>
          </p:nvSpPr>
          <p:spPr bwMode="auto">
            <a:xfrm>
              <a:off x="3567" y="1152"/>
              <a:ext cx="342" cy="385"/>
            </a:xfrm>
            <a:prstGeom prst="parallelogram">
              <a:avLst>
                <a:gd name="adj" fmla="val 25000"/>
              </a:avLst>
            </a:prstGeom>
            <a:solidFill>
              <a:schemeClr val="bg1"/>
            </a:solidFill>
            <a:ln w="9525">
              <a:solidFill>
                <a:schemeClr val="tx1"/>
              </a:solidFill>
              <a:miter lim="800000"/>
              <a:headEnd/>
              <a:tailEnd/>
            </a:ln>
            <a:effectLst/>
          </p:spPr>
          <p:txBody>
            <a:bodyPr wrap="none" anchor="ctr"/>
            <a:lstStyle/>
            <a:p>
              <a:endParaRPr lang="vi-VN"/>
            </a:p>
          </p:txBody>
        </p:sp>
        <p:sp>
          <p:nvSpPr>
            <p:cNvPr id="9246" name="AutoShape 40"/>
            <p:cNvSpPr>
              <a:spLocks noChangeArrowheads="1"/>
            </p:cNvSpPr>
            <p:nvPr/>
          </p:nvSpPr>
          <p:spPr bwMode="auto">
            <a:xfrm>
              <a:off x="4380" y="1171"/>
              <a:ext cx="343" cy="385"/>
            </a:xfrm>
            <a:prstGeom prst="parallelogram">
              <a:avLst>
                <a:gd name="adj" fmla="val 25000"/>
              </a:avLst>
            </a:prstGeom>
            <a:solidFill>
              <a:schemeClr val="bg1"/>
            </a:solidFill>
            <a:ln w="9525">
              <a:solidFill>
                <a:schemeClr val="tx1"/>
              </a:solidFill>
              <a:miter lim="800000"/>
              <a:headEnd/>
              <a:tailEnd/>
            </a:ln>
            <a:effectLst/>
          </p:spPr>
          <p:txBody>
            <a:bodyPr wrap="none" anchor="ctr"/>
            <a:lstStyle/>
            <a:p>
              <a:endParaRPr lang="vi-VN"/>
            </a:p>
          </p:txBody>
        </p:sp>
        <p:sp>
          <p:nvSpPr>
            <p:cNvPr id="9247" name="AutoShape 41"/>
            <p:cNvSpPr>
              <a:spLocks noChangeArrowheads="1"/>
            </p:cNvSpPr>
            <p:nvPr/>
          </p:nvSpPr>
          <p:spPr bwMode="auto">
            <a:xfrm rot="720688">
              <a:off x="1769" y="1156"/>
              <a:ext cx="214" cy="357"/>
            </a:xfrm>
            <a:prstGeom prst="triangle">
              <a:avLst>
                <a:gd name="adj" fmla="val 1042"/>
              </a:avLst>
            </a:prstGeom>
            <a:solidFill>
              <a:schemeClr val="bg2"/>
            </a:solidFill>
            <a:ln w="9525">
              <a:solidFill>
                <a:schemeClr val="tx1"/>
              </a:solidFill>
              <a:miter lim="800000"/>
              <a:headEnd/>
              <a:tailEnd/>
            </a:ln>
            <a:effectLst/>
          </p:spPr>
          <p:txBody>
            <a:bodyPr wrap="none" anchor="ctr"/>
            <a:lstStyle/>
            <a:p>
              <a:endParaRPr lang="vi-VN"/>
            </a:p>
          </p:txBody>
        </p:sp>
        <p:sp>
          <p:nvSpPr>
            <p:cNvPr id="9248" name="AutoShape 42"/>
            <p:cNvSpPr>
              <a:spLocks noChangeArrowheads="1"/>
            </p:cNvSpPr>
            <p:nvPr/>
          </p:nvSpPr>
          <p:spPr bwMode="auto">
            <a:xfrm rot="720688">
              <a:off x="2496" y="1164"/>
              <a:ext cx="214" cy="357"/>
            </a:xfrm>
            <a:prstGeom prst="triangle">
              <a:avLst>
                <a:gd name="adj" fmla="val 1042"/>
              </a:avLst>
            </a:prstGeom>
            <a:solidFill>
              <a:schemeClr val="bg2"/>
            </a:solidFill>
            <a:ln w="9525">
              <a:solidFill>
                <a:schemeClr val="tx1"/>
              </a:solidFill>
              <a:miter lim="800000"/>
              <a:headEnd/>
              <a:tailEnd/>
            </a:ln>
            <a:effectLst/>
          </p:spPr>
          <p:txBody>
            <a:bodyPr wrap="none" anchor="ctr"/>
            <a:lstStyle/>
            <a:p>
              <a:endParaRPr lang="vi-VN"/>
            </a:p>
          </p:txBody>
        </p:sp>
        <p:sp>
          <p:nvSpPr>
            <p:cNvPr id="9249" name="AutoShape 43"/>
            <p:cNvSpPr>
              <a:spLocks noChangeArrowheads="1"/>
            </p:cNvSpPr>
            <p:nvPr/>
          </p:nvSpPr>
          <p:spPr bwMode="auto">
            <a:xfrm rot="720688">
              <a:off x="3224" y="1164"/>
              <a:ext cx="214" cy="357"/>
            </a:xfrm>
            <a:prstGeom prst="triangle">
              <a:avLst>
                <a:gd name="adj" fmla="val 1042"/>
              </a:avLst>
            </a:prstGeom>
            <a:solidFill>
              <a:schemeClr val="bg2"/>
            </a:solidFill>
            <a:ln w="9525">
              <a:solidFill>
                <a:schemeClr val="tx1"/>
              </a:solidFill>
              <a:miter lim="800000"/>
              <a:headEnd/>
              <a:tailEnd/>
            </a:ln>
            <a:effectLst/>
          </p:spPr>
          <p:txBody>
            <a:bodyPr wrap="none" anchor="ctr"/>
            <a:lstStyle/>
            <a:p>
              <a:endParaRPr lang="vi-VN"/>
            </a:p>
          </p:txBody>
        </p:sp>
        <p:sp>
          <p:nvSpPr>
            <p:cNvPr id="9250" name="AutoShape 44"/>
            <p:cNvSpPr>
              <a:spLocks noChangeArrowheads="1"/>
            </p:cNvSpPr>
            <p:nvPr/>
          </p:nvSpPr>
          <p:spPr bwMode="auto">
            <a:xfrm rot="720688">
              <a:off x="3866" y="1180"/>
              <a:ext cx="214" cy="357"/>
            </a:xfrm>
            <a:prstGeom prst="triangle">
              <a:avLst>
                <a:gd name="adj" fmla="val 1042"/>
              </a:avLst>
            </a:prstGeom>
            <a:solidFill>
              <a:schemeClr val="bg2"/>
            </a:solidFill>
            <a:ln w="9525">
              <a:solidFill>
                <a:schemeClr val="tx1"/>
              </a:solidFill>
              <a:miter lim="800000"/>
              <a:headEnd/>
              <a:tailEnd/>
            </a:ln>
            <a:effectLst/>
          </p:spPr>
          <p:txBody>
            <a:bodyPr wrap="none" anchor="ctr"/>
            <a:lstStyle/>
            <a:p>
              <a:endParaRPr lang="vi-VN"/>
            </a:p>
          </p:txBody>
        </p:sp>
        <p:sp>
          <p:nvSpPr>
            <p:cNvPr id="9251" name="AutoShape 45"/>
            <p:cNvSpPr>
              <a:spLocks noChangeArrowheads="1"/>
            </p:cNvSpPr>
            <p:nvPr/>
          </p:nvSpPr>
          <p:spPr bwMode="auto">
            <a:xfrm rot="720688">
              <a:off x="4680" y="1199"/>
              <a:ext cx="214" cy="357"/>
            </a:xfrm>
            <a:prstGeom prst="triangle">
              <a:avLst>
                <a:gd name="adj" fmla="val 1042"/>
              </a:avLst>
            </a:prstGeom>
            <a:solidFill>
              <a:schemeClr val="bg2"/>
            </a:solidFill>
            <a:ln w="9525">
              <a:solidFill>
                <a:schemeClr val="tx1"/>
              </a:solidFill>
              <a:miter lim="800000"/>
              <a:headEnd/>
              <a:tailEnd/>
            </a:ln>
            <a:effectLst/>
          </p:spPr>
          <p:txBody>
            <a:bodyPr wrap="none" anchor="ctr"/>
            <a:lstStyle/>
            <a:p>
              <a:endParaRPr lang="vi-VN"/>
            </a:p>
          </p:txBody>
        </p:sp>
        <p:sp>
          <p:nvSpPr>
            <p:cNvPr id="9252" name="Oval 46"/>
            <p:cNvSpPr>
              <a:spLocks noChangeArrowheads="1"/>
            </p:cNvSpPr>
            <p:nvPr/>
          </p:nvSpPr>
          <p:spPr bwMode="auto">
            <a:xfrm>
              <a:off x="5194" y="1136"/>
              <a:ext cx="128" cy="140"/>
            </a:xfrm>
            <a:prstGeom prst="ellipse">
              <a:avLst/>
            </a:prstGeom>
            <a:solidFill>
              <a:schemeClr val="bg1"/>
            </a:solidFill>
            <a:ln w="28575">
              <a:solidFill>
                <a:schemeClr val="tx1"/>
              </a:solidFill>
              <a:round/>
              <a:headEnd/>
              <a:tailEnd/>
            </a:ln>
            <a:effectLst/>
          </p:spPr>
          <p:txBody>
            <a:bodyPr wrap="none" anchor="ctr"/>
            <a:lstStyle/>
            <a:p>
              <a:endParaRPr lang="vi-VN"/>
            </a:p>
          </p:txBody>
        </p:sp>
        <p:sp>
          <p:nvSpPr>
            <p:cNvPr id="9253" name="Oval 47"/>
            <p:cNvSpPr>
              <a:spLocks noChangeArrowheads="1"/>
            </p:cNvSpPr>
            <p:nvPr/>
          </p:nvSpPr>
          <p:spPr bwMode="auto">
            <a:xfrm>
              <a:off x="1298" y="1066"/>
              <a:ext cx="128" cy="140"/>
            </a:xfrm>
            <a:prstGeom prst="ellipse">
              <a:avLst/>
            </a:prstGeom>
            <a:solidFill>
              <a:schemeClr val="bg1"/>
            </a:solidFill>
            <a:ln w="28575">
              <a:solidFill>
                <a:schemeClr val="tx1"/>
              </a:solidFill>
              <a:round/>
              <a:headEnd/>
              <a:tailEnd/>
            </a:ln>
            <a:effectLst/>
          </p:spPr>
          <p:txBody>
            <a:bodyPr wrap="none" anchor="ctr"/>
            <a:lstStyle/>
            <a:p>
              <a:endParaRPr lang="vi-VN"/>
            </a:p>
          </p:txBody>
        </p:sp>
        <p:sp>
          <p:nvSpPr>
            <p:cNvPr id="9254" name="Oval 48"/>
            <p:cNvSpPr>
              <a:spLocks noChangeArrowheads="1"/>
            </p:cNvSpPr>
            <p:nvPr/>
          </p:nvSpPr>
          <p:spPr bwMode="auto">
            <a:xfrm>
              <a:off x="1341" y="1101"/>
              <a:ext cx="42" cy="70"/>
            </a:xfrm>
            <a:prstGeom prst="ellipse">
              <a:avLst/>
            </a:prstGeom>
            <a:solidFill>
              <a:schemeClr val="tx1"/>
            </a:solidFill>
            <a:ln w="9525">
              <a:solidFill>
                <a:schemeClr val="tx1"/>
              </a:solidFill>
              <a:round/>
              <a:headEnd/>
              <a:tailEnd/>
            </a:ln>
            <a:effectLst/>
          </p:spPr>
          <p:txBody>
            <a:bodyPr wrap="none" anchor="ctr"/>
            <a:lstStyle/>
            <a:p>
              <a:endParaRPr lang="vi-VN"/>
            </a:p>
          </p:txBody>
        </p:sp>
        <p:sp>
          <p:nvSpPr>
            <p:cNvPr id="9255" name="Oval 49"/>
            <p:cNvSpPr>
              <a:spLocks noChangeArrowheads="1"/>
            </p:cNvSpPr>
            <p:nvPr/>
          </p:nvSpPr>
          <p:spPr bwMode="auto">
            <a:xfrm>
              <a:off x="5236" y="1171"/>
              <a:ext cx="43" cy="70"/>
            </a:xfrm>
            <a:prstGeom prst="ellipse">
              <a:avLst/>
            </a:prstGeom>
            <a:solidFill>
              <a:schemeClr val="tx1"/>
            </a:solidFill>
            <a:ln w="9525">
              <a:solidFill>
                <a:schemeClr val="tx1"/>
              </a:solidFill>
              <a:round/>
              <a:headEnd/>
              <a:tailEnd/>
            </a:ln>
            <a:effectLst/>
          </p:spPr>
          <p:txBody>
            <a:bodyPr wrap="none" anchor="ctr"/>
            <a:lstStyle/>
            <a:p>
              <a:endParaRPr lang="vi-VN"/>
            </a:p>
          </p:txBody>
        </p:sp>
        <p:sp>
          <p:nvSpPr>
            <p:cNvPr id="9256" name="Text Box 51"/>
            <p:cNvSpPr txBox="1">
              <a:spLocks noChangeArrowheads="1"/>
            </p:cNvSpPr>
            <p:nvPr/>
          </p:nvSpPr>
          <p:spPr bwMode="auto">
            <a:xfrm>
              <a:off x="4895" y="1752"/>
              <a:ext cx="514" cy="518"/>
            </a:xfrm>
            <a:prstGeom prst="rect">
              <a:avLst/>
            </a:prstGeom>
            <a:noFill/>
            <a:ln w="9525">
              <a:noFill/>
              <a:miter lim="800000"/>
              <a:headEnd/>
              <a:tailEnd/>
            </a:ln>
            <a:effectLst/>
          </p:spPr>
          <p:txBody>
            <a:bodyPr>
              <a:spAutoFit/>
            </a:bodyPr>
            <a:lstStyle/>
            <a:p>
              <a:pPr>
                <a:spcBef>
                  <a:spcPct val="50000"/>
                </a:spcBef>
              </a:pPr>
              <a:r>
                <a:rPr lang="en-US"/>
                <a:t>Cầu chì</a:t>
              </a:r>
            </a:p>
          </p:txBody>
        </p:sp>
        <p:sp>
          <p:nvSpPr>
            <p:cNvPr id="9257" name="Text Box 52"/>
            <p:cNvSpPr txBox="1">
              <a:spLocks noChangeArrowheads="1"/>
            </p:cNvSpPr>
            <p:nvPr/>
          </p:nvSpPr>
          <p:spPr bwMode="auto">
            <a:xfrm>
              <a:off x="3984" y="721"/>
              <a:ext cx="1584" cy="288"/>
            </a:xfrm>
            <a:prstGeom prst="rect">
              <a:avLst/>
            </a:prstGeom>
            <a:noFill/>
            <a:ln w="9525">
              <a:noFill/>
              <a:miter lim="800000"/>
              <a:headEnd/>
              <a:tailEnd/>
            </a:ln>
            <a:effectLst/>
          </p:spPr>
          <p:txBody>
            <a:bodyPr>
              <a:spAutoFit/>
            </a:bodyPr>
            <a:lstStyle/>
            <a:p>
              <a:pPr>
                <a:spcBef>
                  <a:spcPct val="50000"/>
                </a:spcBef>
              </a:pPr>
              <a:r>
                <a:rPr lang="en-US" i="1"/>
                <a:t>Mảnh giấy nhỏ </a:t>
              </a:r>
            </a:p>
          </p:txBody>
        </p:sp>
        <p:sp>
          <p:nvSpPr>
            <p:cNvPr id="9258" name="Line 53"/>
            <p:cNvSpPr>
              <a:spLocks noChangeShapeType="1"/>
            </p:cNvSpPr>
            <p:nvPr/>
          </p:nvSpPr>
          <p:spPr bwMode="auto">
            <a:xfrm flipH="1">
              <a:off x="4642" y="956"/>
              <a:ext cx="172" cy="210"/>
            </a:xfrm>
            <a:prstGeom prst="line">
              <a:avLst/>
            </a:prstGeom>
            <a:noFill/>
            <a:ln w="28575">
              <a:solidFill>
                <a:schemeClr val="tx1"/>
              </a:solidFill>
              <a:round/>
              <a:headEnd/>
              <a:tailEnd type="triangle" w="med" len="med"/>
            </a:ln>
            <a:effectLst/>
          </p:spPr>
          <p:txBody>
            <a:bodyPr/>
            <a:lstStyle/>
            <a:p>
              <a:endParaRPr lang="en-US"/>
            </a:p>
          </p:txBody>
        </p:sp>
        <p:sp>
          <p:nvSpPr>
            <p:cNvPr id="9259" name="Text Box 55"/>
            <p:cNvSpPr txBox="1">
              <a:spLocks noChangeArrowheads="1"/>
            </p:cNvSpPr>
            <p:nvPr/>
          </p:nvSpPr>
          <p:spPr bwMode="auto">
            <a:xfrm>
              <a:off x="1264" y="664"/>
              <a:ext cx="984" cy="288"/>
            </a:xfrm>
            <a:prstGeom prst="rect">
              <a:avLst/>
            </a:prstGeom>
            <a:noFill/>
            <a:ln w="9525">
              <a:noFill/>
              <a:miter lim="800000"/>
              <a:headEnd/>
              <a:tailEnd/>
            </a:ln>
            <a:effectLst/>
          </p:spPr>
          <p:txBody>
            <a:bodyPr>
              <a:spAutoFit/>
            </a:bodyPr>
            <a:lstStyle/>
            <a:p>
              <a:pPr>
                <a:spcBef>
                  <a:spcPct val="50000"/>
                </a:spcBef>
              </a:pPr>
              <a:r>
                <a:rPr lang="en-US" i="1"/>
                <a:t> Dây sắt </a:t>
              </a:r>
            </a:p>
          </p:txBody>
        </p:sp>
        <p:sp>
          <p:nvSpPr>
            <p:cNvPr id="9260" name="Line 56"/>
            <p:cNvSpPr>
              <a:spLocks noChangeShapeType="1"/>
            </p:cNvSpPr>
            <p:nvPr/>
          </p:nvSpPr>
          <p:spPr bwMode="auto">
            <a:xfrm>
              <a:off x="1888" y="912"/>
              <a:ext cx="192" cy="192"/>
            </a:xfrm>
            <a:prstGeom prst="line">
              <a:avLst/>
            </a:prstGeom>
            <a:noFill/>
            <a:ln w="38100">
              <a:solidFill>
                <a:schemeClr val="tx1"/>
              </a:solidFill>
              <a:round/>
              <a:headEnd/>
              <a:tailEnd type="triangle" w="med" len="med"/>
            </a:ln>
            <a:effectLst/>
          </p:spPr>
          <p:txBody>
            <a:bodyPr/>
            <a:lstStyle/>
            <a:p>
              <a:endParaRPr lang="en-US"/>
            </a:p>
          </p:txBody>
        </p:sp>
        <p:sp>
          <p:nvSpPr>
            <p:cNvPr id="9261" name="Text Box 68"/>
            <p:cNvSpPr txBox="1">
              <a:spLocks noChangeArrowheads="1"/>
            </p:cNvSpPr>
            <p:nvPr/>
          </p:nvSpPr>
          <p:spPr bwMode="auto">
            <a:xfrm>
              <a:off x="1008" y="864"/>
              <a:ext cx="384" cy="327"/>
            </a:xfrm>
            <a:prstGeom prst="rect">
              <a:avLst/>
            </a:prstGeom>
            <a:noFill/>
            <a:ln w="9525">
              <a:noFill/>
              <a:miter lim="800000"/>
              <a:headEnd/>
              <a:tailEnd/>
            </a:ln>
            <a:effectLst/>
          </p:spPr>
          <p:txBody>
            <a:bodyPr>
              <a:spAutoFit/>
            </a:bodyPr>
            <a:lstStyle/>
            <a:p>
              <a:pPr>
                <a:spcBef>
                  <a:spcPct val="50000"/>
                </a:spcBef>
              </a:pPr>
              <a:r>
                <a:rPr lang="en-US" sz="2800"/>
                <a:t>A</a:t>
              </a:r>
            </a:p>
          </p:txBody>
        </p:sp>
        <p:sp>
          <p:nvSpPr>
            <p:cNvPr id="9262" name="Text Box 69"/>
            <p:cNvSpPr txBox="1">
              <a:spLocks noChangeArrowheads="1"/>
            </p:cNvSpPr>
            <p:nvPr/>
          </p:nvSpPr>
          <p:spPr bwMode="auto">
            <a:xfrm>
              <a:off x="5277" y="921"/>
              <a:ext cx="384" cy="327"/>
            </a:xfrm>
            <a:prstGeom prst="rect">
              <a:avLst/>
            </a:prstGeom>
            <a:noFill/>
            <a:ln w="9525">
              <a:noFill/>
              <a:miter lim="800000"/>
              <a:headEnd/>
              <a:tailEnd/>
            </a:ln>
            <a:effectLst/>
          </p:spPr>
          <p:txBody>
            <a:bodyPr>
              <a:spAutoFit/>
            </a:bodyPr>
            <a:lstStyle/>
            <a:p>
              <a:pPr>
                <a:spcBef>
                  <a:spcPct val="50000"/>
                </a:spcBef>
              </a:pPr>
              <a:r>
                <a:rPr lang="en-US" sz="2800"/>
                <a:t>B</a:t>
              </a:r>
            </a:p>
          </p:txBody>
        </p:sp>
      </p:grpSp>
      <p:sp>
        <p:nvSpPr>
          <p:cNvPr id="49" name="Text Box 5"/>
          <p:cNvSpPr txBox="1">
            <a:spLocks noChangeArrowheads="1"/>
          </p:cNvSpPr>
          <p:nvPr/>
        </p:nvSpPr>
        <p:spPr bwMode="auto">
          <a:xfrm>
            <a:off x="533400" y="228598"/>
            <a:ext cx="6096000" cy="2308324"/>
          </a:xfrm>
          <a:prstGeom prst="rect">
            <a:avLst/>
          </a:prstGeom>
          <a:noFill/>
          <a:ln w="9525">
            <a:noFill/>
            <a:miter lim="800000"/>
            <a:headEnd/>
            <a:tailEnd/>
          </a:ln>
        </p:spPr>
        <p:txBody>
          <a:bodyPr wrap="square">
            <a:spAutoFit/>
          </a:bodyPr>
          <a:lstStyle/>
          <a:p>
            <a:pPr marL="342900" indent="-342900" algn="just"/>
            <a:r>
              <a:rPr lang="en-US" sz="2400" u="sng" dirty="0">
                <a:latin typeface="Times New Roman" pitchFamily="18" charset="0"/>
                <a:cs typeface="Times New Roman" pitchFamily="18" charset="0"/>
              </a:rPr>
              <a:t>C3</a:t>
            </a:r>
            <a:r>
              <a:rPr lang="en-US" sz="2400" dirty="0">
                <a:latin typeface="Times New Roman" pitchFamily="18" charset="0"/>
                <a:cs typeface="Times New Roman" pitchFamily="18" charset="0"/>
              </a:rPr>
              <a:t>: Quan sát thí </a:t>
            </a:r>
            <a:r>
              <a:rPr lang="en-US" sz="2400" dirty="0" smtClean="0">
                <a:latin typeface="Times New Roman" pitchFamily="18" charset="0"/>
                <a:cs typeface="Times New Roman" pitchFamily="18" charset="0"/>
              </a:rPr>
              <a:t>nghiệm </a:t>
            </a:r>
            <a:r>
              <a:rPr lang="en-US" sz="2400" dirty="0">
                <a:latin typeface="Times New Roman" pitchFamily="18" charset="0"/>
                <a:cs typeface="Times New Roman" pitchFamily="18" charset="0"/>
              </a:rPr>
              <a:t>(bố trí như </a:t>
            </a:r>
            <a:r>
              <a:rPr lang="en-US" sz="2400" dirty="0" smtClean="0">
                <a:latin typeface="Times New Roman" pitchFamily="18" charset="0"/>
                <a:cs typeface="Times New Roman" pitchFamily="18" charset="0"/>
              </a:rPr>
              <a:t>h22.2) và cho biết:</a:t>
            </a:r>
          </a:p>
          <a:p>
            <a:pPr marL="342900" indent="-342900" algn="just">
              <a:buFontTx/>
              <a:buAutoNum type="alphaLcPeriod"/>
            </a:pPr>
            <a:r>
              <a:rPr lang="en-US" sz="2400" dirty="0" smtClean="0">
                <a:latin typeface="Times New Roman" pitchFamily="18" charset="0"/>
                <a:cs typeface="Times New Roman" pitchFamily="18" charset="0"/>
              </a:rPr>
              <a:t>Có hiện tượng gì xảy ra với các mảnh giấy khi đóng công tắc?</a:t>
            </a:r>
          </a:p>
          <a:p>
            <a:pPr marL="342900" indent="-342900" algn="just">
              <a:buFontTx/>
              <a:buAutoNum type="alphaLcPeriod"/>
            </a:pPr>
            <a:r>
              <a:rPr lang="en-US" sz="2400" dirty="0" smtClean="0">
                <a:latin typeface="Times New Roman" pitchFamily="18" charset="0"/>
                <a:cs typeface="Times New Roman" pitchFamily="18" charset="0"/>
              </a:rPr>
              <a:t>Từ </a:t>
            </a:r>
            <a:r>
              <a:rPr lang="en-US" sz="2400" dirty="0">
                <a:latin typeface="Times New Roman" pitchFamily="18" charset="0"/>
                <a:cs typeface="Times New Roman" pitchFamily="18" charset="0"/>
              </a:rPr>
              <a:t>quan sát trên, hãy cho biết dòng điện đã gây ra tác dụng gì với dây sắt AB.</a:t>
            </a:r>
          </a:p>
        </p:txBody>
      </p:sp>
      <p:sp>
        <p:nvSpPr>
          <p:cNvPr id="50" name="Text Box 45"/>
          <p:cNvSpPr txBox="1">
            <a:spLocks noChangeArrowheads="1"/>
          </p:cNvSpPr>
          <p:nvPr/>
        </p:nvSpPr>
        <p:spPr bwMode="auto">
          <a:xfrm>
            <a:off x="3581400" y="1295400"/>
            <a:ext cx="5029200" cy="461665"/>
          </a:xfrm>
          <a:prstGeom prst="rect">
            <a:avLst/>
          </a:prstGeom>
          <a:noFill/>
          <a:ln w="9525">
            <a:noFill/>
            <a:miter lim="800000"/>
            <a:headEnd/>
            <a:tailEnd/>
          </a:ln>
        </p:spPr>
        <p:txBody>
          <a:bodyPr wrap="square">
            <a:spAutoFit/>
          </a:bodyPr>
          <a:lstStyle/>
          <a:p>
            <a:pPr>
              <a:spcBef>
                <a:spcPct val="50000"/>
              </a:spcBef>
            </a:pPr>
            <a:r>
              <a:rPr lang="en-US" sz="2400" b="1" i="1" dirty="0">
                <a:solidFill>
                  <a:srgbClr val="800000"/>
                </a:solidFill>
                <a:latin typeface="Times New Roman" pitchFamily="18" charset="0"/>
                <a:cs typeface="Times New Roman" pitchFamily="18" charset="0"/>
              </a:rPr>
              <a:t>Mảnh </a:t>
            </a:r>
            <a:r>
              <a:rPr lang="en-US" sz="2400" b="1" i="1" dirty="0" smtClean="0">
                <a:solidFill>
                  <a:srgbClr val="800000"/>
                </a:solidFill>
                <a:latin typeface="Times New Roman" pitchFamily="18" charset="0"/>
                <a:cs typeface="Times New Roman" pitchFamily="18" charset="0"/>
              </a:rPr>
              <a:t>giấy bị đốt cháy và rơi xuống</a:t>
            </a:r>
            <a:endParaRPr lang="en-US" sz="2400" b="1" i="1" dirty="0">
              <a:solidFill>
                <a:srgbClr val="800000"/>
              </a:solidFill>
              <a:latin typeface="Times New Roman" pitchFamily="18" charset="0"/>
              <a:cs typeface="Times New Roman" pitchFamily="18" charset="0"/>
            </a:endParaRPr>
          </a:p>
        </p:txBody>
      </p:sp>
      <p:sp>
        <p:nvSpPr>
          <p:cNvPr id="51" name="Text Box 46"/>
          <p:cNvSpPr txBox="1">
            <a:spLocks noChangeArrowheads="1"/>
          </p:cNvSpPr>
          <p:nvPr/>
        </p:nvSpPr>
        <p:spPr bwMode="auto">
          <a:xfrm>
            <a:off x="3733800" y="2438400"/>
            <a:ext cx="5638800" cy="830997"/>
          </a:xfrm>
          <a:prstGeom prst="rect">
            <a:avLst/>
          </a:prstGeom>
          <a:noFill/>
          <a:ln w="9525">
            <a:noFill/>
            <a:miter lim="800000"/>
            <a:headEnd/>
            <a:tailEnd/>
          </a:ln>
        </p:spPr>
        <p:txBody>
          <a:bodyPr wrap="square">
            <a:spAutoFit/>
          </a:bodyPr>
          <a:lstStyle/>
          <a:p>
            <a:pPr>
              <a:spcBef>
                <a:spcPct val="50000"/>
              </a:spcBef>
            </a:pPr>
            <a:r>
              <a:rPr lang="en-US" sz="2400" b="1" i="1" dirty="0" smtClean="0">
                <a:solidFill>
                  <a:srgbClr val="800000"/>
                </a:solidFill>
                <a:latin typeface="Times New Roman" pitchFamily="18" charset="0"/>
                <a:cs typeface="Times New Roman" pitchFamily="18" charset="0"/>
              </a:rPr>
              <a:t>Dòng điện gây ra tác dụng nhiệt với dây sắt AB</a:t>
            </a:r>
            <a:endParaRPr lang="en-US" sz="2400" b="1" i="1" dirty="0">
              <a:solidFill>
                <a:srgbClr val="8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box(in)">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box(in)">
                                      <p:cBhvr>
                                        <p:cTn id="1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985</TotalTime>
  <Words>1432</Words>
  <Application>Microsoft Office PowerPoint</Application>
  <PresentationFormat>On-screen Show (4:3)</PresentationFormat>
  <Paragraphs>138</Paragraphs>
  <Slides>20</Slides>
  <Notes>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https://youtu.be/rzn1TG29kis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THẦY ĐẾN THĂM LỚP</dc:title>
  <dc:creator>Thanh Mai</dc:creator>
  <cp:lastModifiedBy>dell</cp:lastModifiedBy>
  <cp:revision>80</cp:revision>
  <dcterms:created xsi:type="dcterms:W3CDTF">2006-08-16T00:00:00Z</dcterms:created>
  <dcterms:modified xsi:type="dcterms:W3CDTF">2021-02-21T14:31:14Z</dcterms:modified>
</cp:coreProperties>
</file>